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3" r:id="rId5"/>
    <p:sldId id="258" r:id="rId6"/>
    <p:sldId id="478" r:id="rId7"/>
    <p:sldId id="479" r:id="rId8"/>
    <p:sldId id="279" r:id="rId9"/>
    <p:sldId id="295" r:id="rId10"/>
    <p:sldId id="257" r:id="rId11"/>
    <p:sldId id="386" r:id="rId12"/>
    <p:sldId id="480" r:id="rId13"/>
    <p:sldId id="481" r:id="rId14"/>
    <p:sldId id="482" r:id="rId15"/>
    <p:sldId id="483"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5" r:id="rId36"/>
    <p:sldId id="399" r:id="rId37"/>
    <p:sldId id="314" r:id="rId38"/>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90204" pitchFamily="34" charset="0"/>
        <a:ea typeface="ＭＳ Ｐゴシック" panose="020B0600070205080204"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786"/>
    <p:restoredTop sz="90929"/>
  </p:normalViewPr>
  <p:slideViewPr>
    <p:cSldViewPr showGuides="1">
      <p:cViewPr varScale="1">
        <p:scale>
          <a:sx n="61" d="100"/>
          <a:sy n="61" d="100"/>
        </p:scale>
        <p:origin x="-96"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1986"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
            <a:pPr lvl="0"/>
            <a:endParaRPr lang="en-US" altLang="en-US" sz="1200"/>
          </a:p>
        </p:txBody>
      </p:sp>
      <p:sp>
        <p:nvSpPr>
          <p:cNvPr id="41987"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
            <a:pPr lvl="0" algn="r"/>
            <a:endParaRPr lang="en-US" altLang="en-US" sz="1200"/>
          </a:p>
        </p:txBody>
      </p:sp>
      <p:sp>
        <p:nvSpPr>
          <p:cNvPr id="2052"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90204" pitchFamily="34" charset="0"/>
              <a:ea typeface="ＭＳ Ｐゴシック" panose="020B0600070205080204" pitchFamily="-16" charset="-128"/>
              <a:cs typeface="+mn-cs"/>
            </a:endParaRPr>
          </a:p>
        </p:txBody>
      </p:sp>
      <p:sp>
        <p:nvSpPr>
          <p:cNvPr id="41990"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
            <a:pPr lvl="0"/>
            <a:endParaRPr lang="en-US" altLang="en-US" sz="1200"/>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
            <a:pPr lvl="0" algn="r"/>
            <a:fld id="{9A0DB2DC-4C9A-4742-B13C-FB6460FD3503}" type="slidenum">
              <a:rPr lang="en-US" altLang="en-US" sz="1200"/>
            </a:fld>
            <a:endParaRPr lang="en-US" altLang="en-US" sz="1200"/>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90204" pitchFamily="34" charset="0"/>
        <a:ea typeface="ＭＳ Ｐゴシック" panose="020B0600070205080204" pitchFamily="-16" charset="-128"/>
        <a:cs typeface="+mn-cs"/>
      </a:defRPr>
    </a:lvl1pPr>
    <a:lvl2pPr marL="457200" algn="l" rtl="0" fontAlgn="base">
      <a:spcBef>
        <a:spcPct val="30000"/>
      </a:spcBef>
      <a:spcAft>
        <a:spcPct val="0"/>
      </a:spcAft>
      <a:defRPr sz="1200" kern="1200">
        <a:solidFill>
          <a:schemeClr val="tx1"/>
        </a:solidFill>
        <a:latin typeface="Arial" panose="020B0604020202090204" pitchFamily="34" charset="0"/>
        <a:ea typeface="ＭＳ Ｐゴシック" panose="020B0600070205080204" pitchFamily="-16" charset="-128"/>
        <a:cs typeface="+mn-cs"/>
      </a:defRPr>
    </a:lvl2pPr>
    <a:lvl3pPr marL="914400" algn="l" rtl="0" fontAlgn="base">
      <a:spcBef>
        <a:spcPct val="30000"/>
      </a:spcBef>
      <a:spcAft>
        <a:spcPct val="0"/>
      </a:spcAft>
      <a:defRPr sz="1200" kern="1200">
        <a:solidFill>
          <a:schemeClr val="tx1"/>
        </a:solidFill>
        <a:latin typeface="Arial" panose="020B0604020202090204" pitchFamily="34" charset="0"/>
        <a:ea typeface="ＭＳ Ｐゴシック" panose="020B0600070205080204" pitchFamily="-16" charset="-128"/>
        <a:cs typeface="+mn-cs"/>
      </a:defRPr>
    </a:lvl3pPr>
    <a:lvl4pPr marL="1371600" algn="l" rtl="0" fontAlgn="base">
      <a:spcBef>
        <a:spcPct val="30000"/>
      </a:spcBef>
      <a:spcAft>
        <a:spcPct val="0"/>
      </a:spcAft>
      <a:defRPr sz="1200" kern="1200">
        <a:solidFill>
          <a:schemeClr val="tx1"/>
        </a:solidFill>
        <a:latin typeface="Arial" panose="020B0604020202090204" pitchFamily="34" charset="0"/>
        <a:ea typeface="ＭＳ Ｐゴシック" panose="020B0600070205080204" pitchFamily="-16" charset="-128"/>
        <a:cs typeface="+mn-cs"/>
      </a:defRPr>
    </a:lvl4pPr>
    <a:lvl5pPr marL="1828800" algn="l" rtl="0" fontAlgn="base">
      <a:spcBef>
        <a:spcPct val="30000"/>
      </a:spcBef>
      <a:spcAft>
        <a:spcPct val="0"/>
      </a:spcAft>
      <a:defRPr sz="1200" kern="1200">
        <a:solidFill>
          <a:schemeClr val="tx1"/>
        </a:solidFill>
        <a:latin typeface="Arial" panose="020B0604020202090204" pitchFamily="34" charset="0"/>
        <a:ea typeface="ＭＳ Ｐゴシック" panose="020B0600070205080204"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098" name="Rectangle 2"/>
          <p:cNvSpPr>
            <a:spLocks noTextEdit="1"/>
          </p:cNvSpPr>
          <p:nvPr>
            <p:ph type="sldImg"/>
          </p:nvPr>
        </p:nvSpPr>
        <p:spPr>
          <a:ln/>
        </p:spPr>
      </p:sp>
      <p:sp>
        <p:nvSpPr>
          <p:cNvPr id="4099"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22530"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2531"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24578"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4579"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26626"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6627"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28674"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28675"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30722"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0723"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32770"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2771"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34818"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4819"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36866"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6867"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38914"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38915"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0962"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40963"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146" name="Rectangle 2"/>
          <p:cNvSpPr>
            <a:spLocks noTextEdit="1"/>
          </p:cNvSpPr>
          <p:nvPr>
            <p:ph type="sldImg"/>
          </p:nvPr>
        </p:nvSpPr>
        <p:spPr>
          <a:ln/>
        </p:spPr>
      </p:sp>
      <p:sp>
        <p:nvSpPr>
          <p:cNvPr id="6147"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3010"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43011"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5058"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45059"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7106"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47107"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49154"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49155"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51202"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1203"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53250"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3251"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55298"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5299"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57346"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7347"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59394"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59395"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1442"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61443"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8194" name="Rectangle 2"/>
          <p:cNvSpPr>
            <a:spLocks noTextEdit="1"/>
          </p:cNvSpPr>
          <p:nvPr>
            <p:ph type="sldImg"/>
          </p:nvPr>
        </p:nvSpPr>
        <p:spPr>
          <a:ln/>
        </p:spPr>
      </p:sp>
      <p:sp>
        <p:nvSpPr>
          <p:cNvPr id="8195"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3490"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63491"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5538"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65539"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7586"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67587"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69634" name="Rectangle 2"/>
          <p:cNvSpPr>
            <a:spLocks noTextEdit="1"/>
          </p:cNvSpPr>
          <p:nvPr>
            <p:ph type="sldImg"/>
          </p:nvPr>
        </p:nvSpPr>
        <p:spPr>
          <a:solidFill>
            <a:srgbClr val="FFFFFF">
              <a:alpha val="100000"/>
            </a:srgbClr>
          </a:solidFill>
          <a:ln>
            <a:solidFill>
              <a:srgbClr val="000000">
                <a:alpha val="100000"/>
              </a:srgbClr>
            </a:solidFill>
            <a:miter lim="800000"/>
          </a:ln>
        </p:spPr>
      </p:sp>
      <p:sp>
        <p:nvSpPr>
          <p:cNvPr id="69635"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p>
            <a:pPr lvl="0"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71682" name="Rectangle 2"/>
          <p:cNvSpPr>
            <a:spLocks noTextEdit="1"/>
          </p:cNvSpPr>
          <p:nvPr>
            <p:ph type="sldImg"/>
          </p:nvPr>
        </p:nvSpPr>
        <p:spPr>
          <a:ln/>
        </p:spPr>
      </p:sp>
      <p:sp>
        <p:nvSpPr>
          <p:cNvPr id="71683"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73730" name="Rectangle 2"/>
          <p:cNvSpPr>
            <a:spLocks noTextEdit="1"/>
          </p:cNvSpPr>
          <p:nvPr>
            <p:ph type="sldImg"/>
          </p:nvPr>
        </p:nvSpPr>
        <p:spPr>
          <a:ln/>
        </p:spPr>
      </p:sp>
      <p:sp>
        <p:nvSpPr>
          <p:cNvPr id="73731"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10242" name="Rectangle 2"/>
          <p:cNvSpPr>
            <a:spLocks noTextEdit="1"/>
          </p:cNvSpPr>
          <p:nvPr>
            <p:ph type="sldImg"/>
          </p:nvPr>
        </p:nvSpPr>
        <p:spPr>
          <a:ln/>
        </p:spPr>
      </p:sp>
      <p:sp>
        <p:nvSpPr>
          <p:cNvPr id="10243"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12290" name="Rectangle 2"/>
          <p:cNvSpPr>
            <a:spLocks noTextEdit="1"/>
          </p:cNvSpPr>
          <p:nvPr>
            <p:ph type="sldImg"/>
          </p:nvPr>
        </p:nvSpPr>
        <p:spPr>
          <a:ln/>
        </p:spPr>
      </p:sp>
      <p:sp>
        <p:nvSpPr>
          <p:cNvPr id="12291"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14338" name="Rectangle 2"/>
          <p:cNvSpPr>
            <a:spLocks noTextEdit="1"/>
          </p:cNvSpPr>
          <p:nvPr>
            <p:ph type="sldImg"/>
          </p:nvPr>
        </p:nvSpPr>
        <p:spPr>
          <a:ln/>
        </p:spPr>
      </p:sp>
      <p:sp>
        <p:nvSpPr>
          <p:cNvPr id="14339"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16386" name="Rectangle 2"/>
          <p:cNvSpPr>
            <a:spLocks noTextEdit="1"/>
          </p:cNvSpPr>
          <p:nvPr>
            <p:ph type="sldImg"/>
          </p:nvPr>
        </p:nvSpPr>
        <p:spPr>
          <a:ln/>
        </p:spPr>
      </p:sp>
      <p:sp>
        <p:nvSpPr>
          <p:cNvPr id="16387"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18434" name="Rectangle 2"/>
          <p:cNvSpPr>
            <a:spLocks noTextEdit="1"/>
          </p:cNvSpPr>
          <p:nvPr>
            <p:ph type="sldImg"/>
          </p:nvPr>
        </p:nvSpPr>
        <p:spPr>
          <a:ln/>
        </p:spPr>
      </p:sp>
      <p:sp>
        <p:nvSpPr>
          <p:cNvPr id="18435"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txBox="1">
            <a:spLocks noGrp="1"/>
          </p:cNvSpPr>
          <p:nvPr>
            <p:ph type="sldNum" sz="quarter"/>
          </p:nvPr>
        </p:nvSpPr>
        <p:spPr>
          <a:xfrm>
            <a:off x="3886200" y="8686800"/>
            <a:ext cx="2971800" cy="457200"/>
          </a:xfrm>
          <a:prstGeom prst="rect">
            <a:avLst/>
          </a:prstGeom>
          <a:noFill/>
          <a:ln w="9525">
            <a:noFill/>
          </a:ln>
        </p:spPr>
        <p:txBody>
          <a:bodyPr anchor="b"/>
          <a:p>
            <a:pPr lvl="0" algn="r"/>
            <a:fld id="{9A0DB2DC-4C9A-4742-B13C-FB6460FD3503}" type="slidenum">
              <a:rPr lang="en-US" altLang="en-US" sz="1200"/>
            </a:fld>
            <a:endParaRPr lang="en-US" altLang="en-US" sz="1200"/>
          </a:p>
        </p:txBody>
      </p:sp>
      <p:sp>
        <p:nvSpPr>
          <p:cNvPr id="20482" name="Rectangle 2"/>
          <p:cNvSpPr>
            <a:spLocks noTextEdit="1"/>
          </p:cNvSpPr>
          <p:nvPr>
            <p:ph type="sldImg"/>
          </p:nvPr>
        </p:nvSpPr>
        <p:spPr>
          <a:ln/>
        </p:spPr>
      </p:sp>
      <p:sp>
        <p:nvSpPr>
          <p:cNvPr id="20483" name="Rectangle 3"/>
          <p:cNvSpPr>
            <a:spLocks noGrp="1"/>
          </p:cNvSpPr>
          <p:nvPr>
            <p:ph type="body" idx="1"/>
          </p:nvPr>
        </p:nvSpPr>
        <p:spPr>
          <a:ln/>
        </p:spPr>
        <p:txBody>
          <a:bodyPr wrap="square" lIns="91440" tIns="45720" rIns="91440" bIns="45720" anchor="t"/>
          <a:p>
            <a:pPr lvl="0"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p>
            <a:pPr lvl="0"/>
            <a:endParaRPr lang="en-US" altLang="en-US">
              <a:latin typeface="Arial" panose="020B0604020202090204" pitchFamily="34" charset="0"/>
            </a:endParaRPr>
          </a:p>
        </p:txBody>
      </p:sp>
      <p:sp>
        <p:nvSpPr>
          <p:cNvPr id="5" name="Footer Placeholder 4"/>
          <p:cNvSpPr>
            <a:spLocks noGrp="1"/>
          </p:cNvSpPr>
          <p:nvPr>
            <p:ph type="ftr" sz="quarter" idx="11"/>
          </p:nvPr>
        </p:nvSpPr>
        <p:spPr/>
        <p:txBody>
          <a:bodyPr/>
          <a:p>
            <a:pPr lvl="0"/>
            <a:endParaRPr lang="en-US" altLang="en-US">
              <a:latin typeface="Arial" panose="020B060402020209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lvl="0"/>
            <a:endParaRPr lang="en-US" altLang="en-US">
              <a:latin typeface="Arial" panose="020B0604020202090204" pitchFamily="34" charset="0"/>
            </a:endParaRPr>
          </a:p>
        </p:txBody>
      </p:sp>
      <p:sp>
        <p:nvSpPr>
          <p:cNvPr id="5" name="Footer Placeholder 4"/>
          <p:cNvSpPr>
            <a:spLocks noGrp="1"/>
          </p:cNvSpPr>
          <p:nvPr>
            <p:ph type="ftr" sz="quarter" idx="11"/>
          </p:nvPr>
        </p:nvSpPr>
        <p:spPr/>
        <p:txBody>
          <a:bodyPr/>
          <a:p>
            <a:pPr lvl="0"/>
            <a:endParaRPr lang="en-US" altLang="en-US">
              <a:latin typeface="Arial" panose="020B060402020209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lvl="0"/>
            <a:endParaRPr lang="en-US" altLang="en-US">
              <a:latin typeface="Arial" panose="020B0604020202090204" pitchFamily="34" charset="0"/>
            </a:endParaRPr>
          </a:p>
        </p:txBody>
      </p:sp>
      <p:sp>
        <p:nvSpPr>
          <p:cNvPr id="5" name="Footer Placeholder 4"/>
          <p:cNvSpPr>
            <a:spLocks noGrp="1"/>
          </p:cNvSpPr>
          <p:nvPr>
            <p:ph type="ftr" sz="quarter" idx="11"/>
          </p:nvPr>
        </p:nvSpPr>
        <p:spPr/>
        <p:txBody>
          <a:bodyPr/>
          <a:p>
            <a:pPr lvl="0"/>
            <a:endParaRPr lang="en-US" altLang="en-US">
              <a:latin typeface="Arial" panose="020B060402020209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lvl="0"/>
            <a:endParaRPr lang="en-US" altLang="en-US">
              <a:latin typeface="Arial" panose="020B0604020202090204" pitchFamily="34" charset="0"/>
            </a:endParaRPr>
          </a:p>
        </p:txBody>
      </p:sp>
      <p:sp>
        <p:nvSpPr>
          <p:cNvPr id="5" name="Footer Placeholder 4"/>
          <p:cNvSpPr>
            <a:spLocks noGrp="1"/>
          </p:cNvSpPr>
          <p:nvPr>
            <p:ph type="ftr" sz="quarter" idx="11"/>
          </p:nvPr>
        </p:nvSpPr>
        <p:spPr/>
        <p:txBody>
          <a:bodyPr/>
          <a:p>
            <a:pPr lvl="0"/>
            <a:endParaRPr lang="en-US" altLang="en-US">
              <a:latin typeface="Arial" panose="020B060402020209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lvl="0"/>
            <a:endParaRPr lang="en-US" altLang="en-US">
              <a:latin typeface="Arial" panose="020B0604020202090204" pitchFamily="34" charset="0"/>
            </a:endParaRPr>
          </a:p>
        </p:txBody>
      </p:sp>
      <p:sp>
        <p:nvSpPr>
          <p:cNvPr id="5" name="Footer Placeholder 4"/>
          <p:cNvSpPr>
            <a:spLocks noGrp="1"/>
          </p:cNvSpPr>
          <p:nvPr>
            <p:ph type="ftr" sz="quarter" idx="11"/>
          </p:nvPr>
        </p:nvSpPr>
        <p:spPr/>
        <p:txBody>
          <a:bodyPr/>
          <a:p>
            <a:pPr lvl="0"/>
            <a:endParaRPr lang="en-US" altLang="en-US">
              <a:latin typeface="Arial" panose="020B0604020202090204" pitchFamily="34" charset="0"/>
            </a:endParaRPr>
          </a:p>
        </p:txBody>
      </p:sp>
      <p:sp>
        <p:nvSpPr>
          <p:cNvPr id="6" name="Slide Number Placeholder 5"/>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lvl="0"/>
            <a:endParaRPr lang="en-US" altLang="en-US">
              <a:latin typeface="Arial" panose="020B0604020202090204" pitchFamily="34" charset="0"/>
            </a:endParaRPr>
          </a:p>
        </p:txBody>
      </p:sp>
      <p:sp>
        <p:nvSpPr>
          <p:cNvPr id="6" name="Footer Placeholder 5"/>
          <p:cNvSpPr>
            <a:spLocks noGrp="1"/>
          </p:cNvSpPr>
          <p:nvPr>
            <p:ph type="ftr" sz="quarter" idx="11"/>
          </p:nvPr>
        </p:nvSpPr>
        <p:spPr/>
        <p:txBody>
          <a:bodyPr/>
          <a:p>
            <a:pPr lvl="0"/>
            <a:endParaRPr lang="en-US" altLang="en-US">
              <a:latin typeface="Arial" panose="020B060402020209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lvl="0"/>
            <a:endParaRPr lang="en-US" altLang="en-US">
              <a:latin typeface="Arial" panose="020B0604020202090204" pitchFamily="34" charset="0"/>
            </a:endParaRPr>
          </a:p>
        </p:txBody>
      </p:sp>
      <p:sp>
        <p:nvSpPr>
          <p:cNvPr id="8" name="Footer Placeholder 7"/>
          <p:cNvSpPr>
            <a:spLocks noGrp="1"/>
          </p:cNvSpPr>
          <p:nvPr>
            <p:ph type="ftr" sz="quarter" idx="11"/>
          </p:nvPr>
        </p:nvSpPr>
        <p:spPr/>
        <p:txBody>
          <a:bodyPr/>
          <a:p>
            <a:pPr lvl="0"/>
            <a:endParaRPr lang="en-US" altLang="en-US">
              <a:latin typeface="Arial" panose="020B0604020202090204" pitchFamily="34" charset="0"/>
            </a:endParaRPr>
          </a:p>
        </p:txBody>
      </p:sp>
      <p:sp>
        <p:nvSpPr>
          <p:cNvPr id="9" name="Slide Number Placeholder 8"/>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lvl="0"/>
            <a:endParaRPr lang="en-US" altLang="en-US">
              <a:latin typeface="Arial" panose="020B0604020202090204" pitchFamily="34" charset="0"/>
            </a:endParaRPr>
          </a:p>
        </p:txBody>
      </p:sp>
      <p:sp>
        <p:nvSpPr>
          <p:cNvPr id="4" name="Footer Placeholder 3"/>
          <p:cNvSpPr>
            <a:spLocks noGrp="1"/>
          </p:cNvSpPr>
          <p:nvPr>
            <p:ph type="ftr" sz="quarter" idx="11"/>
          </p:nvPr>
        </p:nvSpPr>
        <p:spPr/>
        <p:txBody>
          <a:bodyPr/>
          <a:p>
            <a:pPr lvl="0"/>
            <a:endParaRPr lang="en-US" altLang="en-US">
              <a:latin typeface="Arial" panose="020B0604020202090204" pitchFamily="34" charset="0"/>
            </a:endParaRPr>
          </a:p>
        </p:txBody>
      </p:sp>
      <p:sp>
        <p:nvSpPr>
          <p:cNvPr id="5" name="Slide Number Placeholder 4"/>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lvl="0"/>
            <a:endParaRPr lang="en-US" altLang="en-US">
              <a:latin typeface="Arial" panose="020B0604020202090204" pitchFamily="34" charset="0"/>
            </a:endParaRPr>
          </a:p>
        </p:txBody>
      </p:sp>
      <p:sp>
        <p:nvSpPr>
          <p:cNvPr id="3" name="Footer Placeholder 2"/>
          <p:cNvSpPr>
            <a:spLocks noGrp="1"/>
          </p:cNvSpPr>
          <p:nvPr>
            <p:ph type="ftr" sz="quarter" idx="11"/>
          </p:nvPr>
        </p:nvSpPr>
        <p:spPr/>
        <p:txBody>
          <a:bodyPr/>
          <a:p>
            <a:pPr lvl="0"/>
            <a:endParaRPr lang="en-US" altLang="en-US">
              <a:latin typeface="Arial" panose="020B0604020202090204" pitchFamily="34" charset="0"/>
            </a:endParaRPr>
          </a:p>
        </p:txBody>
      </p:sp>
      <p:sp>
        <p:nvSpPr>
          <p:cNvPr id="4" name="Slide Number Placeholder 3"/>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a:endParaRPr lang="en-US" altLang="en-US">
              <a:latin typeface="Arial" panose="020B0604020202090204" pitchFamily="34" charset="0"/>
            </a:endParaRPr>
          </a:p>
        </p:txBody>
      </p:sp>
      <p:sp>
        <p:nvSpPr>
          <p:cNvPr id="6" name="Footer Placeholder 5"/>
          <p:cNvSpPr>
            <a:spLocks noGrp="1"/>
          </p:cNvSpPr>
          <p:nvPr>
            <p:ph type="ftr" sz="quarter" idx="11"/>
          </p:nvPr>
        </p:nvSpPr>
        <p:spPr/>
        <p:txBody>
          <a:bodyPr/>
          <a:p>
            <a:pPr lvl="0"/>
            <a:endParaRPr lang="en-US" altLang="en-US">
              <a:latin typeface="Arial" panose="020B060402020209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lvl="0"/>
            <a:endParaRPr lang="en-US" altLang="en-US">
              <a:latin typeface="Arial" panose="020B0604020202090204" pitchFamily="34" charset="0"/>
            </a:endParaRPr>
          </a:p>
        </p:txBody>
      </p:sp>
      <p:sp>
        <p:nvSpPr>
          <p:cNvPr id="6" name="Footer Placeholder 5"/>
          <p:cNvSpPr>
            <a:spLocks noGrp="1"/>
          </p:cNvSpPr>
          <p:nvPr>
            <p:ph type="ftr" sz="quarter" idx="11"/>
          </p:nvPr>
        </p:nvSpPr>
        <p:spPr/>
        <p:txBody>
          <a:bodyPr/>
          <a:p>
            <a:pPr lvl="0"/>
            <a:endParaRPr lang="en-US" altLang="en-US">
              <a:latin typeface="Arial" panose="020B0604020202090204" pitchFamily="34" charset="0"/>
            </a:endParaRPr>
          </a:p>
        </p:txBody>
      </p:sp>
      <p:sp>
        <p:nvSpPr>
          <p:cNvPr id="7" name="Slide Number Placeholder 6"/>
          <p:cNvSpPr>
            <a:spLocks noGrp="1"/>
          </p:cNvSpPr>
          <p:nvPr>
            <p:ph type="sldNum" sz="quarter" idx="12"/>
          </p:nvPr>
        </p:nvSpPr>
        <p:spPr/>
        <p:txBody>
          <a:bodyPr/>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7D"/>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p>
            <a:pPr lvl="0"/>
            <a:r>
              <a:rPr lang="en-US" altLang="en-US"/>
              <a:t>Click to edit Master title style</a:t>
            </a:r>
            <a:endParaRPr lang="en-US" altLang="en-US"/>
          </a:p>
        </p:txBody>
      </p:sp>
      <p:sp>
        <p:nvSpPr>
          <p:cNvPr id="1027" name="Rectangle 3"/>
          <p:cNvSpPr>
            <a:spLocks noGrp="1"/>
          </p:cNvSpPr>
          <p:nvPr>
            <p:ph type="body" idx="1"/>
          </p:nvPr>
        </p:nvSpPr>
        <p:spPr>
          <a:xfrm>
            <a:off x="685800" y="1981200"/>
            <a:ext cx="7772400" cy="4114800"/>
          </a:xfrm>
          <a:prstGeom prst="rect">
            <a:avLst/>
          </a:prstGeom>
          <a:noFill/>
          <a:ln w="9525">
            <a:noFill/>
          </a:ln>
        </p:spPr>
        <p:txBody>
          <a:bodyPr/>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lstStyle>
            <a:lvl1pPr>
              <a:defRPr sz="1400"/>
            </a:lvl1pPr>
          </a:lstStyle>
          <a:p>
            <a:pPr lvl="0"/>
            <a:endParaRPr lang="en-US" altLang="en-US">
              <a:latin typeface="Arial" panose="020B0604020202090204"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lstStyle>
            <a:lvl1pPr algn="ctr">
              <a:defRPr sz="1400"/>
            </a:lvl1pPr>
          </a:lstStyle>
          <a:p>
            <a:pPr lvl="0"/>
            <a:endParaRPr lang="en-US" altLang="en-US">
              <a:latin typeface="Arial" panose="020B0604020202090204"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lstStyle>
            <a:lvl1pPr algn="r">
              <a:defRPr sz="1400"/>
            </a:lvl1pPr>
          </a:lstStyle>
          <a:p>
            <a:pPr lvl="0"/>
            <a:fld id="{9A0DB2DC-4C9A-4742-B13C-FB6460FD3503}" type="slidenum">
              <a:rPr lang="en-US" altLang="en-US">
                <a:latin typeface="Arial" panose="020B0604020202090204" pitchFamily="34" charset="0"/>
              </a:rPr>
            </a:fld>
            <a:endParaRPr lang="en-US" altLang="en-US">
              <a:latin typeface="Arial" panose="020B060402020209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2pPr>
      <a:lvl3pPr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3pPr>
      <a:lvl4pPr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4pPr>
      <a:lvl5pPr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5pPr>
      <a:lvl6pPr marL="457200"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6pPr>
      <a:lvl7pPr marL="914400"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7pPr>
      <a:lvl8pPr marL="1371600"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8pPr>
      <a:lvl9pPr marL="1828800" algn="ctr" rtl="0" fontAlgn="base">
        <a:spcBef>
          <a:spcPct val="0"/>
        </a:spcBef>
        <a:spcAft>
          <a:spcPct val="0"/>
        </a:spcAft>
        <a:defRPr sz="4400">
          <a:solidFill>
            <a:schemeClr val="tx2"/>
          </a:solidFill>
          <a:latin typeface="Arial" panose="020B0604020202090204" pitchFamily="34" charset="0"/>
          <a:ea typeface="ＭＳ Ｐゴシック" panose="020B0600070205080204" pitchFamily="-16" charset="-128"/>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Rectangle 2"/>
          <p:cNvSpPr>
            <a:spLocks noGrp="1"/>
          </p:cNvSpPr>
          <p:nvPr>
            <p:ph type="ctrTitle"/>
          </p:nvPr>
        </p:nvSpPr>
        <p:spPr>
          <a:xfrm>
            <a:off x="381000" y="381000"/>
            <a:ext cx="8077200" cy="1143000"/>
          </a:xfrm>
          <a:ln/>
        </p:spPr>
        <p:txBody>
          <a:bodyPr vert="horz" wrap="square" lIns="91440" tIns="45720" rIns="91440" bIns="45720" anchor="ctr"/>
          <a:p>
            <a:pPr eaLnBrk="1" hangingPunct="1"/>
            <a:r>
              <a:rPr lang="en-US" altLang="en-US" sz="3600" kern="1200">
                <a:latin typeface="+mj-lt"/>
                <a:ea typeface="+mj-ea"/>
                <a:cs typeface="+mj-cs"/>
              </a:rPr>
              <a:t>The Korean Democratic Movement and the BuMa Uprising</a:t>
            </a:r>
            <a:endParaRPr lang="en-US" altLang="en-US" sz="4400" kern="1200">
              <a:latin typeface="+mj-lt"/>
              <a:ea typeface="+mj-ea"/>
              <a:cs typeface="+mj-cs"/>
            </a:endParaRPr>
          </a:p>
        </p:txBody>
      </p:sp>
      <p:sp>
        <p:nvSpPr>
          <p:cNvPr id="3074" name="Rectangle 3"/>
          <p:cNvSpPr>
            <a:spLocks noGrp="1"/>
          </p:cNvSpPr>
          <p:nvPr>
            <p:ph type="subTitle" idx="1"/>
          </p:nvPr>
        </p:nvSpPr>
        <p:spPr>
          <a:xfrm>
            <a:off x="1371600" y="5257800"/>
            <a:ext cx="6400800" cy="1752600"/>
          </a:xfrm>
          <a:ln/>
        </p:spPr>
        <p:txBody>
          <a:bodyPr vert="horz" wrap="square" lIns="91440" tIns="45720" rIns="91440" bIns="45720" anchor="t"/>
          <a:p>
            <a:pPr eaLnBrk="1" hangingPunct="1"/>
            <a:r>
              <a:rPr lang="en-US" altLang="en-US" sz="2800" kern="1200">
                <a:latin typeface="+mn-lt"/>
                <a:ea typeface="+mn-ea"/>
                <a:cs typeface="+mn-cs"/>
              </a:rPr>
              <a:t>George Katsiaficas</a:t>
            </a:r>
            <a:endParaRPr lang="en-US" altLang="en-US" sz="2800" kern="1200">
              <a:latin typeface="+mn-lt"/>
              <a:ea typeface="+mn-ea"/>
              <a:cs typeface="+mn-cs"/>
            </a:endParaRPr>
          </a:p>
        </p:txBody>
      </p:sp>
      <p:pic>
        <p:nvPicPr>
          <p:cNvPr id="3075" name="Picture 4" descr="paradise in dream"/>
          <p:cNvPicPr>
            <a:picLocks noChangeAspect="1"/>
          </p:cNvPicPr>
          <p:nvPr/>
        </p:nvPicPr>
        <p:blipFill>
          <a:blip r:embed="rId1"/>
          <a:stretch>
            <a:fillRect/>
          </a:stretch>
        </p:blipFill>
        <p:spPr>
          <a:xfrm>
            <a:off x="1752600" y="2057400"/>
            <a:ext cx="5791200" cy="269875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a:xfrm>
            <a:off x="0" y="0"/>
            <a:ext cx="9144000" cy="1295400"/>
          </a:xfrm>
          <a:ln/>
        </p:spPr>
        <p:txBody>
          <a:bodyPr vert="horz" wrap="square" lIns="91440" tIns="45720" rIns="91440" bIns="45720" anchor="ctr"/>
          <a:p>
            <a:pPr eaLnBrk="1" hangingPunct="1"/>
            <a:r>
              <a:rPr lang="en-US" altLang="en-US"/>
              <a:t>BuMa Uprising 1979 </a:t>
            </a:r>
            <a:endParaRPr lang="en-US" altLang="en-US"/>
          </a:p>
        </p:txBody>
      </p:sp>
      <p:sp>
        <p:nvSpPr>
          <p:cNvPr id="21506" name="Rectangle 3"/>
          <p:cNvSpPr>
            <a:spLocks noGrp="1"/>
          </p:cNvSpPr>
          <p:nvPr>
            <p:ph idx="1"/>
          </p:nvPr>
        </p:nvSpPr>
        <p:spPr>
          <a:xfrm>
            <a:off x="76200" y="1219200"/>
            <a:ext cx="9067800" cy="6096000"/>
          </a:xfrm>
          <a:ln/>
        </p:spPr>
        <p:txBody>
          <a:bodyPr vert="horz" wrap="square" lIns="91440" tIns="45720" rIns="91440" bIns="45720" anchor="t"/>
          <a:p>
            <a:pPr eaLnBrk="1" hangingPunct="1">
              <a:lnSpc>
                <a:spcPct val="90000"/>
              </a:lnSpc>
            </a:pPr>
            <a:r>
              <a:rPr lang="en-US" altLang="en-US" sz="2800">
                <a:latin typeface="Times New Roman" panose="02020703060505090304" pitchFamily="-16" charset="0"/>
                <a:ea typeface="ＭＳ 明朝" panose="02020609040205080304" pitchFamily="-16" charset="-128"/>
              </a:rPr>
              <a:t>August 11		Police arrest 170 workers during YH Company labor strike; worker Kim Kyung-suk is killed.</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October 4		Kim Young-sam expelled from National Assembly</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October 16 	Pusan University students march downtown; Army called out: 50,000 protest; 400 arrests, 600 injured; 11 police boxes destroyed.</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October 18	Martial Law declared in Busan; Masan protests break out: 10,000+ in streets as workers join.</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October 20	Martial Law declared in Masan</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October 26	Park Chun-hee assassinated by his own KCIA chief</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December 12 	Chun Doo-Hwan military coup</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23554" name="Rectangle 3"/>
          <p:cNvSpPr>
            <a:spLocks noGrp="1"/>
          </p:cNvSpPr>
          <p:nvPr>
            <p:ph idx="1"/>
          </p:nvPr>
        </p:nvSpPr>
        <p:spPr>
          <a:xfrm>
            <a:off x="304800" y="304800"/>
            <a:ext cx="8458200" cy="5791200"/>
          </a:xfrm>
          <a:ln/>
        </p:spPr>
        <p:txBody>
          <a:bodyPr vert="horz" wrap="square" lIns="91440" tIns="45720" rIns="91440" bIns="45720" anchor="t"/>
          <a:p>
            <a:pPr eaLnBrk="1" hangingPunct="1">
              <a:buNone/>
            </a:pPr>
            <a:r>
              <a:rPr lang="en-US" altLang="en-US">
                <a:latin typeface="Times New Roman" panose="02020703060505090304" pitchFamily="-16" charset="0"/>
                <a:ea typeface="ＭＳ 明朝" panose="02020609040205080304" pitchFamily="-16" charset="-128"/>
              </a:rPr>
              <a:t>The protests’ sudden popularity surprised everyone—especially the students who initiated them.</a:t>
            </a:r>
            <a:endParaRPr lang="en-US" altLang="en-US">
              <a:latin typeface="Times New Roman" panose="02020703060505090304" pitchFamily="-16" charset="0"/>
              <a:ea typeface="ＭＳ 明朝" panose="02020609040205080304" pitchFamily="-16" charset="-128"/>
            </a:endParaRPr>
          </a:p>
          <a:p>
            <a:pPr eaLnBrk="1" hangingPunct="1">
              <a:buNone/>
            </a:pPr>
            <a:r>
              <a:rPr lang="en-US" altLang="en-US">
                <a:latin typeface="Times New Roman" panose="02020703060505090304" pitchFamily="-16" charset="0"/>
                <a:ea typeface="ＭＳ 明朝" panose="02020609040205080304" pitchFamily="-16" charset="-128"/>
              </a:rPr>
              <a:t>On October 15, Lee Chin-gol wrote an anonymous anti-</a:t>
            </a:r>
            <a:r>
              <a:rPr lang="en-US" altLang="en-US" i="1">
                <a:latin typeface="Times New Roman" panose="02020703060505090304" pitchFamily="-16" charset="0"/>
                <a:ea typeface="ＭＳ 明朝" panose="02020609040205080304" pitchFamily="-16" charset="-128"/>
              </a:rPr>
              <a:t>Yushin</a:t>
            </a:r>
            <a:r>
              <a:rPr lang="en-US" altLang="en-US">
                <a:latin typeface="Times New Roman" panose="02020703060505090304" pitchFamily="-16" charset="0"/>
                <a:ea typeface="ＭＳ 明朝" panose="02020609040205080304" pitchFamily="-16" charset="-128"/>
              </a:rPr>
              <a:t> leaflet. Unbeknownst to him, Chung Kwan-min also produced a similar hand-printed leaflet. </a:t>
            </a:r>
            <a:endParaRPr lang="en-US" altLang="en-US">
              <a:latin typeface="Times New Roman" panose="02020703060505090304" pitchFamily="-16" charset="0"/>
              <a:ea typeface="ＭＳ 明朝" panose="02020609040205080304" pitchFamily="-16" charset="-128"/>
            </a:endParaRPr>
          </a:p>
          <a:p>
            <a:pPr eaLnBrk="1" hangingPunct="1">
              <a:buNone/>
            </a:pPr>
            <a:r>
              <a:rPr lang="en-US" altLang="en-US">
                <a:latin typeface="Times New Roman" panose="02020703060505090304" pitchFamily="-16" charset="0"/>
                <a:ea typeface="ＭＳ 明朝" panose="02020609040205080304" pitchFamily="-16" charset="-128"/>
              </a:rPr>
              <a:t>The next morning, Chung rose from his seat in an economics seminar and called on his fellow students to join him: “Classmates, let’s go out and fight for democracy!” </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Rectangle 2"/>
          <p:cNvSpPr>
            <a:spLocks noGrp="1"/>
          </p:cNvSpPr>
          <p:nvPr>
            <p:ph type="title"/>
          </p:nvPr>
        </p:nvSpPr>
        <p:spPr>
          <a:xfrm>
            <a:off x="685800" y="-152400"/>
            <a:ext cx="7772400" cy="1143000"/>
          </a:xfrm>
          <a:ln/>
        </p:spPr>
        <p:txBody>
          <a:bodyPr vert="horz" wrap="square" lIns="91440" tIns="45720" rIns="91440" bIns="45720" anchor="ctr"/>
          <a:p>
            <a:pPr eaLnBrk="1" hangingPunct="1"/>
            <a:r>
              <a:rPr lang="en-US" altLang="en-US"/>
              <a:t>Numbers Grew Quickly</a:t>
            </a:r>
            <a:endParaRPr lang="en-US" altLang="en-US"/>
          </a:p>
        </p:txBody>
      </p:sp>
      <p:sp>
        <p:nvSpPr>
          <p:cNvPr id="25602" name="Rectangle 3"/>
          <p:cNvSpPr>
            <a:spLocks noGrp="1"/>
          </p:cNvSpPr>
          <p:nvPr>
            <p:ph idx="1"/>
          </p:nvPr>
        </p:nvSpPr>
        <p:spPr>
          <a:xfrm>
            <a:off x="0" y="838200"/>
            <a:ext cx="8458200" cy="60960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As Chung strode out the door, a few students followed him, and they all shouted for others to come along.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By the time they reached front of the library, 100 students had joined. They sang the national anthem and </a:t>
            </a:r>
            <a:r>
              <a:rPr lang="en-US" altLang="en-US" sz="2400" i="1">
                <a:latin typeface="Times New Roman" panose="02020703060505090304" pitchFamily="-16" charset="0"/>
                <a:ea typeface="ＭＳ 明朝" panose="02020609040205080304" pitchFamily="-16" charset="-128"/>
              </a:rPr>
              <a:t>minjung</a:t>
            </a:r>
            <a:r>
              <a:rPr lang="en-US" altLang="en-US" sz="2400">
                <a:latin typeface="Times New Roman" panose="02020703060505090304" pitchFamily="-16" charset="0"/>
                <a:ea typeface="ＭＳ 明朝" panose="02020609040205080304" pitchFamily="-16" charset="-128"/>
              </a:rPr>
              <a:t> songs, and within a few minutes, 200 or more students were gathered. Chung rose and read his leaflet verbatim. Conservative professors and undercover police tried to stop them, but people moved to another part of campus. A long line of students was in motion.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As the group passed a building—any building at that explosive moment—their ranks swelled. Within an hour, there were 1,000, then 2,000. When riot police invaded the campus, students fought back. Finally about 4,000 students gathered, out of a student body of less than 10,000.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type="title"/>
          </p:nvPr>
        </p:nvSpPr>
        <p:spPr>
          <a:xfrm>
            <a:off x="685800" y="-76200"/>
            <a:ext cx="7772400" cy="1143000"/>
          </a:xfrm>
          <a:ln/>
        </p:spPr>
        <p:txBody>
          <a:bodyPr vert="horz" wrap="square" lIns="91440" tIns="45720" rIns="91440" bIns="45720" anchor="ctr"/>
          <a:p>
            <a:pPr eaLnBrk="1" hangingPunct="1"/>
            <a:r>
              <a:rPr lang="en-US" altLang="en-US"/>
              <a:t>Going Downtown</a:t>
            </a:r>
            <a:endParaRPr lang="en-US" altLang="en-US"/>
          </a:p>
        </p:txBody>
      </p:sp>
      <p:sp>
        <p:nvSpPr>
          <p:cNvPr id="27650" name="Rectangle 3"/>
          <p:cNvSpPr>
            <a:spLocks noGrp="1"/>
          </p:cNvSpPr>
          <p:nvPr>
            <p:ph idx="1"/>
          </p:nvPr>
        </p:nvSpPr>
        <p:spPr>
          <a:xfrm>
            <a:off x="0" y="914400"/>
            <a:ext cx="8458200" cy="5181600"/>
          </a:xfrm>
          <a:ln/>
        </p:spPr>
        <p:txBody>
          <a:bodyPr vert="horz" wrap="square" lIns="91440" tIns="45720" rIns="91440" bIns="45720" anchor="t"/>
          <a:p>
            <a:pPr eaLnBrk="1" hangingPunct="1"/>
            <a:r>
              <a:rPr lang="en-US" altLang="en-US">
                <a:latin typeface="Times New Roman" panose="02020703060505090304" pitchFamily="-16" charset="0"/>
                <a:ea typeface="ＭＳ 明朝" panose="02020609040205080304" pitchFamily="-16" charset="-128"/>
              </a:rPr>
              <a:t>Students pushed through police lines and headed downtown—nearly 10 miles away. </a:t>
            </a:r>
            <a:endParaRPr lang="en-US" altLang="en-US">
              <a:latin typeface="Times New Roman" panose="02020703060505090304" pitchFamily="-16" charset="0"/>
              <a:ea typeface="ＭＳ 明朝" panose="02020609040205080304" pitchFamily="-16" charset="-128"/>
            </a:endParaRPr>
          </a:p>
          <a:p>
            <a:pPr eaLnBrk="1" hangingPunct="1"/>
            <a:r>
              <a:rPr lang="en-US" altLang="en-US">
                <a:latin typeface="Times New Roman" panose="02020703060505090304" pitchFamily="-16" charset="0"/>
                <a:ea typeface="ＭＳ 明朝" panose="02020609040205080304" pitchFamily="-16" charset="-128"/>
              </a:rPr>
              <a:t>Some took buses, while the majority kept together and marched. </a:t>
            </a:r>
            <a:endParaRPr lang="en-US" altLang="en-US">
              <a:latin typeface="Times New Roman" panose="02020703060505090304" pitchFamily="-16" charset="0"/>
              <a:ea typeface="ＭＳ 明朝" panose="02020609040205080304" pitchFamily="-16" charset="-128"/>
            </a:endParaRPr>
          </a:p>
          <a:p>
            <a:pPr eaLnBrk="1" hangingPunct="1"/>
            <a:r>
              <a:rPr lang="en-US" altLang="en-US">
                <a:latin typeface="Times New Roman" panose="02020703060505090304" pitchFamily="-16" charset="0"/>
                <a:ea typeface="ＭＳ 明朝" panose="02020609040205080304" pitchFamily="-16" charset="-128"/>
              </a:rPr>
              <a:t>As they proceeded to walk downtown, citizens they encountered applauded and plied them with soft drinks, snacks, and money. </a:t>
            </a:r>
            <a:endParaRPr lang="en-US" altLang="en-US">
              <a:latin typeface="Times New Roman" panose="02020703060505090304" pitchFamily="-16" charset="0"/>
              <a:ea typeface="ＭＳ 明朝" panose="02020609040205080304" pitchFamily="-16" charset="-128"/>
            </a:endParaRPr>
          </a:p>
          <a:p>
            <a:pPr eaLnBrk="1" hangingPunct="1"/>
            <a:r>
              <a:rPr lang="en-US" altLang="en-US">
                <a:latin typeface="Times New Roman" panose="02020703060505090304" pitchFamily="-16" charset="0"/>
                <a:ea typeface="ＭＳ 明朝" panose="02020609040205080304" pitchFamily="-16" charset="-128"/>
              </a:rPr>
              <a:t>Thousands more people swelled their ranks, and the local populace protected them. </a:t>
            </a:r>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2"/>
          <p:cNvSpPr>
            <a:spLocks noGrp="1"/>
          </p:cNvSpPr>
          <p:nvPr>
            <p:ph idx="1"/>
          </p:nvPr>
        </p:nvSpPr>
        <p:spPr>
          <a:xfrm>
            <a:off x="457200" y="5715000"/>
            <a:ext cx="7924800" cy="1447800"/>
          </a:xfrm>
          <a:ln/>
        </p:spPr>
        <p:txBody>
          <a:bodyPr vert="horz" wrap="square" lIns="91440" tIns="45720" rIns="91440" bIns="45720" anchor="t"/>
          <a:p>
            <a:pPr algn="ctr" eaLnBrk="1" hangingPunct="1">
              <a:buNone/>
            </a:pPr>
            <a:r>
              <a:rPr lang="en-US" altLang="en-US" sz="2400">
                <a:latin typeface="Times New Roman" panose="02020703060505090304" pitchFamily="-16" charset="0"/>
                <a:ea typeface="AppleGothic" pitchFamily="-16" charset="-127"/>
              </a:rPr>
              <a:t>온천장으로</a:t>
            </a:r>
            <a:r>
              <a:rPr lang="en-US" altLang="en-US" sz="2400">
                <a:latin typeface="Times New Roman" panose="02020703060505090304" pitchFamily="-16" charset="0"/>
                <a:cs typeface="Times New Roman" panose="02020703060505090304" pitchFamily="-16" charset="0"/>
              </a:rPr>
              <a:t> </a:t>
            </a:r>
            <a:r>
              <a:rPr lang="en-US" altLang="en-US" sz="2400">
                <a:latin typeface="Times New Roman" panose="02020703060505090304" pitchFamily="-16" charset="0"/>
                <a:ea typeface="AppleGothic" pitchFamily="-16" charset="-127"/>
              </a:rPr>
              <a:t>나오는</a:t>
            </a:r>
            <a:r>
              <a:rPr lang="en-US" altLang="en-US" sz="2400">
                <a:latin typeface="Times New Roman" panose="02020703060505090304" pitchFamily="-16" charset="0"/>
                <a:cs typeface="Times New Roman" panose="02020703060505090304" pitchFamily="-16" charset="0"/>
              </a:rPr>
              <a:t> </a:t>
            </a:r>
            <a:r>
              <a:rPr lang="en-US" altLang="en-US" sz="2400">
                <a:latin typeface="Times New Roman" panose="02020703060505090304" pitchFamily="-16" charset="0"/>
                <a:ea typeface="AppleGothic" pitchFamily="-16" charset="-127"/>
              </a:rPr>
              <a:t>부산대</a:t>
            </a:r>
            <a:r>
              <a:rPr lang="en-US" altLang="en-US" sz="2400">
                <a:latin typeface="Times New Roman" panose="02020703060505090304" pitchFamily="-16" charset="0"/>
                <a:cs typeface="Times New Roman" panose="02020703060505090304" pitchFamily="-16" charset="0"/>
              </a:rPr>
              <a:t> </a:t>
            </a:r>
            <a:r>
              <a:rPr lang="en-US" altLang="en-US" sz="2400">
                <a:latin typeface="Times New Roman" panose="02020703060505090304" pitchFamily="-16" charset="0"/>
                <a:ea typeface="AppleGothic" pitchFamily="-16" charset="-127"/>
              </a:rPr>
              <a:t>학생들</a:t>
            </a:r>
            <a:endParaRPr lang="en-US" altLang="ko-KR" sz="2400">
              <a:latin typeface="Times New Roman" panose="02020703060505090304" pitchFamily="-16" charset="0"/>
              <a:ea typeface="AppleGothic" pitchFamily="-16" charset="-127"/>
            </a:endParaRPr>
          </a:p>
          <a:p>
            <a:pPr algn="ctr" eaLnBrk="1" hangingPunct="1">
              <a:buNone/>
            </a:pPr>
            <a:r>
              <a:rPr lang="en-US" altLang="ko-KR" sz="2400">
                <a:latin typeface="Times New Roman" panose="02020703060505090304" pitchFamily="-16" charset="0"/>
                <a:ea typeface="AppleGothic" pitchFamily="-16" charset="-127"/>
              </a:rPr>
              <a:t>Pusan University students</a:t>
            </a:r>
            <a:endParaRPr lang="en-US" altLang="en-US" sz="2400">
              <a:latin typeface="Times New Roman" panose="02020703060505090304" pitchFamily="-16" charset="0"/>
              <a:ea typeface="Times New Roman" panose="02020703060505090304" pitchFamily="-16" charset="0"/>
            </a:endParaRPr>
          </a:p>
        </p:txBody>
      </p:sp>
      <p:pic>
        <p:nvPicPr>
          <p:cNvPr id="29698" name="Picture 3"/>
          <p:cNvPicPr>
            <a:picLocks noChangeAspect="1"/>
          </p:cNvPicPr>
          <p:nvPr/>
        </p:nvPicPr>
        <p:blipFill>
          <a:blip r:embed="rId1"/>
          <a:stretch>
            <a:fillRect/>
          </a:stretch>
        </p:blipFill>
        <p:spPr>
          <a:xfrm>
            <a:off x="5521325" y="381000"/>
            <a:ext cx="3155950" cy="4953000"/>
          </a:xfrm>
          <a:prstGeom prst="rect">
            <a:avLst/>
          </a:prstGeom>
          <a:noFill/>
          <a:ln w="9525">
            <a:noFill/>
          </a:ln>
        </p:spPr>
      </p:pic>
      <p:pic>
        <p:nvPicPr>
          <p:cNvPr id="29699" name="Picture 4"/>
          <p:cNvPicPr>
            <a:picLocks noChangeAspect="1"/>
          </p:cNvPicPr>
          <p:nvPr>
            <p:ph type="title"/>
          </p:nvPr>
        </p:nvPicPr>
        <p:blipFill>
          <a:blip r:embed="rId2"/>
          <a:srcRect/>
          <a:stretch>
            <a:fillRect/>
          </a:stretch>
        </p:blipFill>
        <p:spPr>
          <a:xfrm>
            <a:off x="990600" y="304800"/>
            <a:ext cx="3657600" cy="2443163"/>
          </a:xfrm>
          <a:ln/>
        </p:spPr>
      </p:pic>
      <p:pic>
        <p:nvPicPr>
          <p:cNvPr id="29700" name="Picture 5"/>
          <p:cNvPicPr>
            <a:picLocks noChangeAspect="1"/>
          </p:cNvPicPr>
          <p:nvPr/>
        </p:nvPicPr>
        <p:blipFill>
          <a:blip r:embed="rId3"/>
          <a:stretch>
            <a:fillRect/>
          </a:stretch>
        </p:blipFill>
        <p:spPr>
          <a:xfrm>
            <a:off x="990600" y="3036888"/>
            <a:ext cx="3581400" cy="2297112"/>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2"/>
          <p:cNvSpPr>
            <a:spLocks noGrp="1"/>
          </p:cNvSpPr>
          <p:nvPr>
            <p:ph type="title"/>
          </p:nvPr>
        </p:nvSpPr>
        <p:spPr>
          <a:xfrm>
            <a:off x="685800" y="228600"/>
            <a:ext cx="7772400" cy="1143000"/>
          </a:xfrm>
          <a:ln/>
        </p:spPr>
        <p:txBody>
          <a:bodyPr vert="horz" wrap="square" lIns="91440" tIns="45720" rIns="91440" bIns="45720" anchor="ctr"/>
          <a:p>
            <a:pPr eaLnBrk="1" hangingPunct="1"/>
            <a:r>
              <a:rPr lang="en-US" altLang="en-US"/>
              <a:t>Nampodong</a:t>
            </a:r>
            <a:endParaRPr lang="en-US" altLang="en-US"/>
          </a:p>
        </p:txBody>
      </p:sp>
      <p:sp>
        <p:nvSpPr>
          <p:cNvPr id="31746" name="Rectangle 3"/>
          <p:cNvSpPr>
            <a:spLocks noGrp="1"/>
          </p:cNvSpPr>
          <p:nvPr>
            <p:ph idx="1"/>
          </p:nvPr>
        </p:nvSpPr>
        <p:spPr>
          <a:xfrm>
            <a:off x="0" y="1219200"/>
            <a:ext cx="8458200" cy="48768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At 3 p.m., the procession reached downtown Nampodong (site of the 1960 protests that began the uprising to overthrow Syngman Rhee).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At least 30,000 people gathered. The police divided the crowd into small groups, but by 5 p.m. people were able to regroup as the national anthem was played and the flag was lowered.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“Normally we students disliked the Korean national anthem, but that day we sang it with gusto,” explained Kim Jong-ho.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As soon as the ritual concluded, people surged ahead, but riot police attacked. </a:t>
            </a:r>
            <a:endParaRPr lang="en-US" altLang="en-US" sz="2400">
              <a:latin typeface="Times New Roman" panose="02020703060505090304" pitchFamily="-16" charset="0"/>
              <a:ea typeface="ＭＳ 明朝" panose="02020609040205080304" pitchFamily="-16"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33794" name="Rectangle 3"/>
          <p:cNvSpPr>
            <a:spLocks noGrp="1"/>
          </p:cNvSpPr>
          <p:nvPr>
            <p:ph idx="1"/>
          </p:nvPr>
        </p:nvSpPr>
        <p:spPr>
          <a:xfrm>
            <a:off x="228600" y="4114800"/>
            <a:ext cx="8686800" cy="1905000"/>
          </a:xfrm>
          <a:ln/>
        </p:spPr>
        <p:txBody>
          <a:bodyPr vert="horz" wrap="square" lIns="91440" tIns="45720" rIns="91440" bIns="45720" anchor="t"/>
          <a:p>
            <a:pPr eaLnBrk="1" hangingPunct="1">
              <a:lnSpc>
                <a:spcPct val="90000"/>
              </a:lnSpc>
              <a:buNone/>
            </a:pPr>
            <a:endParaRPr lang="en-US" altLang="en-US" sz="2800">
              <a:latin typeface="Times New Roman" panose="02020703060505090304" pitchFamily="-16" charset="0"/>
              <a:ea typeface="AppleGothic" pitchFamily="-16" charset="-127"/>
            </a:endParaRPr>
          </a:p>
          <a:p>
            <a:pPr eaLnBrk="1" hangingPunct="1">
              <a:lnSpc>
                <a:spcPct val="90000"/>
              </a:lnSpc>
            </a:pPr>
            <a:r>
              <a:rPr lang="en-US" altLang="en-US" sz="2800">
                <a:latin typeface="Times New Roman" panose="02020703060505090304" pitchFamily="-16" charset="0"/>
                <a:ea typeface="AppleGothic" pitchFamily="-16" charset="-127"/>
              </a:rPr>
              <a:t>Demonstrators being stopped by police</a:t>
            </a:r>
            <a:endParaRPr lang="en-US" altLang="en-US" sz="2800">
              <a:latin typeface="Times New Roman" panose="02020703060505090304" pitchFamily="-16" charset="0"/>
              <a:ea typeface="AppleGothic" pitchFamily="-16" charset="-127"/>
            </a:endParaRPr>
          </a:p>
          <a:p>
            <a:pPr eaLnBrk="1" hangingPunct="1">
              <a:lnSpc>
                <a:spcPct val="90000"/>
              </a:lnSpc>
            </a:pPr>
            <a:r>
              <a:rPr lang="en-US" altLang="en-US" sz="2800">
                <a:latin typeface="Times New Roman" panose="02020703060505090304" pitchFamily="-16" charset="0"/>
                <a:ea typeface="AppleGothic" pitchFamily="-16" charset="-127"/>
              </a:rPr>
              <a:t>지나가는</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데모</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대열</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막는</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기동대</a:t>
            </a:r>
            <a:r>
              <a:rPr lang="en-US" altLang="en-US" sz="2800">
                <a:latin typeface="Times New Roman" panose="02020703060505090304" pitchFamily="-16" charset="0"/>
                <a:cs typeface="Times New Roman" panose="02020703060505090304" pitchFamily="-16" charset="0"/>
              </a:rPr>
              <a:t>(</a:t>
            </a:r>
            <a:r>
              <a:rPr lang="en-US" altLang="en-US" sz="2800">
                <a:latin typeface="Times New Roman" panose="02020703060505090304" pitchFamily="-16" charset="0"/>
                <a:ea typeface="AppleGothic" pitchFamily="-16" charset="-127"/>
              </a:rPr>
              <a:t>동래경찰서</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정보과</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사진</a:t>
            </a:r>
            <a:r>
              <a:rPr lang="en-US" altLang="en-US" sz="2800">
                <a:latin typeface="Times New Roman" panose="02020703060505090304" pitchFamily="-16" charset="0"/>
                <a:cs typeface="Times New Roman" panose="02020703060505090304" pitchFamily="-16" charset="0"/>
              </a:rPr>
              <a:t> </a:t>
            </a:r>
            <a:r>
              <a:rPr lang="en-US" altLang="en-US" sz="2800">
                <a:latin typeface="Times New Roman" panose="02020703060505090304" pitchFamily="-16" charset="0"/>
                <a:ea typeface="AppleGothic" pitchFamily="-16" charset="-127"/>
              </a:rPr>
              <a:t>입수</a:t>
            </a:r>
            <a:r>
              <a:rPr lang="en-US" altLang="en-US" sz="2800">
                <a:latin typeface="Times New Roman" panose="02020703060505090304" pitchFamily="-16" charset="0"/>
                <a:cs typeface="Times New Roman" panose="02020703060505090304" pitchFamily="-16" charset="0"/>
              </a:rPr>
              <a:t>)</a:t>
            </a:r>
            <a:endParaRPr lang="en-US" altLang="en-US" sz="2800">
              <a:latin typeface="Times New Roman" panose="02020703060505090304" pitchFamily="-16" charset="0"/>
              <a:ea typeface="Times New Roman" panose="02020703060505090304" pitchFamily="-16" charset="0"/>
            </a:endParaRPr>
          </a:p>
        </p:txBody>
      </p:sp>
      <p:pic>
        <p:nvPicPr>
          <p:cNvPr id="33795" name="Picture 4"/>
          <p:cNvPicPr>
            <a:picLocks noChangeAspect="1"/>
          </p:cNvPicPr>
          <p:nvPr/>
        </p:nvPicPr>
        <p:blipFill>
          <a:blip r:embed="rId1"/>
          <a:stretch>
            <a:fillRect/>
          </a:stretch>
        </p:blipFill>
        <p:spPr>
          <a:xfrm>
            <a:off x="4724400" y="1414463"/>
            <a:ext cx="3886200" cy="2487612"/>
          </a:xfrm>
          <a:prstGeom prst="rect">
            <a:avLst/>
          </a:prstGeom>
          <a:noFill/>
          <a:ln w="9525">
            <a:noFill/>
          </a:ln>
        </p:spPr>
      </p:pic>
      <p:pic>
        <p:nvPicPr>
          <p:cNvPr id="33796" name="Picture 5"/>
          <p:cNvPicPr>
            <a:picLocks noChangeAspect="1"/>
          </p:cNvPicPr>
          <p:nvPr/>
        </p:nvPicPr>
        <p:blipFill>
          <a:blip r:embed="rId2"/>
          <a:stretch>
            <a:fillRect/>
          </a:stretch>
        </p:blipFill>
        <p:spPr>
          <a:xfrm>
            <a:off x="381000" y="1428750"/>
            <a:ext cx="3962400" cy="24669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35842" name="Rectangle 3"/>
          <p:cNvSpPr>
            <a:spLocks noGrp="1"/>
          </p:cNvSpPr>
          <p:nvPr>
            <p:ph idx="1"/>
          </p:nvPr>
        </p:nvSpPr>
        <p:spPr>
          <a:xfrm>
            <a:off x="0" y="304800"/>
            <a:ext cx="8458200" cy="5791200"/>
          </a:xfrm>
          <a:ln/>
        </p:spPr>
        <p:txBody>
          <a:bodyPr vert="horz" wrap="square" lIns="91440" tIns="45720" rIns="91440" bIns="45720" anchor="t"/>
          <a:p>
            <a:pPr eaLnBrk="1" hangingPunct="1">
              <a:lnSpc>
                <a:spcPct val="90000"/>
              </a:lnSpc>
            </a:pPr>
            <a:r>
              <a:rPr lang="en-US" altLang="en-US">
                <a:latin typeface="Times New Roman" panose="02020703060505090304" pitchFamily="-16" charset="0"/>
                <a:ea typeface="ＭＳ 明朝" panose="02020609040205080304" pitchFamily="-16" charset="-128"/>
              </a:rPr>
              <a:t>People overturned police cars, and the crowd commanded the streets until dawn. </a:t>
            </a:r>
            <a:endParaRPr lang="en-US" altLang="en-US">
              <a:latin typeface="Times New Roman" panose="02020703060505090304" pitchFamily="-16" charset="0"/>
              <a:ea typeface="ＭＳ 明朝" panose="02020609040205080304" pitchFamily="-16" charset="-128"/>
            </a:endParaRPr>
          </a:p>
          <a:p>
            <a:pPr eaLnBrk="1" hangingPunct="1">
              <a:lnSpc>
                <a:spcPct val="90000"/>
              </a:lnSpc>
            </a:pPr>
            <a:r>
              <a:rPr lang="en-US" altLang="en-US">
                <a:latin typeface="Times New Roman" panose="02020703060505090304" pitchFamily="-16" charset="0"/>
                <a:ea typeface="ＭＳ 明朝" panose="02020609040205080304" pitchFamily="-16" charset="-128"/>
              </a:rPr>
              <a:t>“All over the city, small groups huddled together, traded information, planned, dreamed, and for the first time in years, spoke openly about their dreams.” </a:t>
            </a:r>
            <a:endParaRPr lang="en-US" altLang="en-US">
              <a:latin typeface="Times New Roman" panose="02020703060505090304" pitchFamily="-16" charset="0"/>
              <a:ea typeface="ＭＳ 明朝" panose="02020609040205080304" pitchFamily="-16" charset="-128"/>
            </a:endParaRPr>
          </a:p>
          <a:p>
            <a:pPr eaLnBrk="1" hangingPunct="1">
              <a:lnSpc>
                <a:spcPct val="90000"/>
              </a:lnSpc>
            </a:pPr>
            <a:r>
              <a:rPr lang="en-US" altLang="en-US">
                <a:latin typeface="Times New Roman" panose="02020703060505090304" pitchFamily="-16" charset="0"/>
                <a:ea typeface="ＭＳ 明朝" panose="02020609040205080304" pitchFamily="-16" charset="-128"/>
              </a:rPr>
              <a:t>Prostitutes applauded them, as did people in hotels, giving the youth a feeling of being the heroes of a “ticket-tape parade” as they shouted, “Destroy </a:t>
            </a:r>
            <a:r>
              <a:rPr lang="en-US" altLang="en-US" i="1">
                <a:latin typeface="Times New Roman" panose="02020703060505090304" pitchFamily="-16" charset="0"/>
                <a:ea typeface="ＭＳ 明朝" panose="02020609040205080304" pitchFamily="-16" charset="-128"/>
              </a:rPr>
              <a:t>Yushin</a:t>
            </a:r>
            <a:r>
              <a:rPr lang="en-US" altLang="en-US">
                <a:latin typeface="Times New Roman" panose="02020703060505090304" pitchFamily="-16" charset="0"/>
                <a:ea typeface="ＭＳ 明朝" panose="02020609040205080304" pitchFamily="-16" charset="-128"/>
              </a:rPr>
              <a:t>!”; “End the Dictatorship!”; and “Reinstate Kim Young Sam!” </a:t>
            </a:r>
            <a:endParaRPr lang="en-US" altLang="en-US">
              <a:latin typeface="Times New Roman" panose="02020703060505090304" pitchFamily="-16" charset="0"/>
              <a:ea typeface="ＭＳ 明朝" panose="02020609040205080304" pitchFamily="-16" charset="-128"/>
            </a:endParaRPr>
          </a:p>
          <a:p>
            <a:pPr eaLnBrk="1" hangingPunct="1">
              <a:lnSpc>
                <a:spcPct val="90000"/>
              </a:lnSpc>
            </a:pPr>
            <a:r>
              <a:rPr lang="en-US" altLang="en-US">
                <a:latin typeface="Times New Roman" panose="02020703060505090304" pitchFamily="-16" charset="0"/>
                <a:ea typeface="ＭＳ 明朝" panose="02020609040205080304" pitchFamily="-16" charset="-128"/>
              </a:rPr>
              <a:t>Shopkeepers shared apples and bread.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ln/>
        </p:spPr>
        <p:txBody>
          <a:bodyPr vert="horz" wrap="square" lIns="91440" tIns="45720" rIns="91440" bIns="45720" anchor="ctr"/>
          <a:p>
            <a:pPr eaLnBrk="1" hangingPunct="1"/>
            <a:endParaRPr lang="en-US" altLang="en-US"/>
          </a:p>
        </p:txBody>
      </p:sp>
      <p:pic>
        <p:nvPicPr>
          <p:cNvPr id="37890" name="Picture 3"/>
          <p:cNvPicPr>
            <a:picLocks noChangeAspect="1"/>
          </p:cNvPicPr>
          <p:nvPr/>
        </p:nvPicPr>
        <p:blipFill>
          <a:blip r:embed="rId1"/>
          <a:stretch>
            <a:fillRect/>
          </a:stretch>
        </p:blipFill>
        <p:spPr>
          <a:xfrm>
            <a:off x="457200" y="381000"/>
            <a:ext cx="4953000" cy="3114675"/>
          </a:xfrm>
          <a:prstGeom prst="rect">
            <a:avLst/>
          </a:prstGeom>
          <a:noFill/>
          <a:ln w="9525">
            <a:noFill/>
          </a:ln>
        </p:spPr>
      </p:pic>
      <p:pic>
        <p:nvPicPr>
          <p:cNvPr id="37891" name="Picture 4"/>
          <p:cNvPicPr>
            <a:picLocks noChangeAspect="1"/>
          </p:cNvPicPr>
          <p:nvPr/>
        </p:nvPicPr>
        <p:blipFill>
          <a:blip r:embed="rId2"/>
          <a:stretch>
            <a:fillRect/>
          </a:stretch>
        </p:blipFill>
        <p:spPr>
          <a:xfrm>
            <a:off x="5867400" y="1371600"/>
            <a:ext cx="2270125" cy="3786188"/>
          </a:xfrm>
          <a:prstGeom prst="rect">
            <a:avLst/>
          </a:prstGeom>
          <a:noFill/>
          <a:ln w="9525">
            <a:noFill/>
          </a:ln>
        </p:spPr>
      </p:pic>
      <p:pic>
        <p:nvPicPr>
          <p:cNvPr id="37892" name="Picture 5"/>
          <p:cNvPicPr>
            <a:picLocks noChangeAspect="1"/>
          </p:cNvPicPr>
          <p:nvPr>
            <p:ph idx="1"/>
          </p:nvPr>
        </p:nvPicPr>
        <p:blipFill>
          <a:blip r:embed="rId3"/>
          <a:srcRect/>
          <a:stretch>
            <a:fillRect/>
          </a:stretch>
        </p:blipFill>
        <p:spPr>
          <a:xfrm>
            <a:off x="838200" y="3810000"/>
            <a:ext cx="4078288" cy="2786063"/>
          </a:xfr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type="title"/>
          </p:nvPr>
        </p:nvSpPr>
        <p:spPr>
          <a:xfrm>
            <a:off x="685800" y="381000"/>
            <a:ext cx="7772400" cy="1143000"/>
          </a:xfrm>
          <a:ln/>
        </p:spPr>
        <p:txBody>
          <a:bodyPr vert="horz" wrap="square" lIns="91440" tIns="45720" rIns="91440" bIns="45720" anchor="ctr"/>
          <a:p>
            <a:pPr eaLnBrk="1" hangingPunct="1"/>
            <a:r>
              <a:rPr lang="en-US" altLang="en-US"/>
              <a:t>Citizens Join the Protests</a:t>
            </a:r>
            <a:endParaRPr lang="en-US" altLang="en-US"/>
          </a:p>
        </p:txBody>
      </p:sp>
      <p:sp>
        <p:nvSpPr>
          <p:cNvPr id="39938" name="Rectangle 3"/>
          <p:cNvSpPr>
            <a:spLocks noGrp="1"/>
          </p:cNvSpPr>
          <p:nvPr>
            <p:ph idx="1"/>
          </p:nvPr>
        </p:nvSpPr>
        <p:spPr>
          <a:ln/>
        </p:spPr>
        <p:txBody>
          <a:bodyPr vert="horz" wrap="square" lIns="91440" tIns="45720" rIns="91440" bIns="45720" anchor="t"/>
          <a:p>
            <a:pPr eaLnBrk="1" hangingPunct="1"/>
            <a:r>
              <a:rPr lang="en-US" altLang="en-US" sz="2400">
                <a:latin typeface="Times New Roman" panose="02020703060505090304" pitchFamily="-16" charset="0"/>
                <a:ea typeface="ＭＳ 明朝" panose="02020609040205080304" pitchFamily="-16" charset="-128"/>
              </a:rPr>
              <a:t>The poor and lumpen joined the street actions, and at one point, they led people to the tax office and set it on fire. </a:t>
            </a:r>
            <a:endParaRPr lang="en-US" altLang="en-US" sz="2400">
              <a:latin typeface="Times New Roman" panose="02020703060505090304" pitchFamily="-16" charset="0"/>
              <a:ea typeface="ＭＳ 明朝" panose="02020609040205080304" pitchFamily="-16" charset="-128"/>
            </a:endParaRPr>
          </a:p>
          <a:p>
            <a:pPr eaLnBrk="1" hangingPunct="1"/>
            <a:r>
              <a:rPr lang="en-US" altLang="en-US" sz="2400">
                <a:latin typeface="Times New Roman" panose="02020703060505090304" pitchFamily="-16" charset="0"/>
                <a:ea typeface="ＭＳ 明朝" panose="02020609040205080304" pitchFamily="-16" charset="-128"/>
              </a:rPr>
              <a:t>More than a dozen police vans were attacked. Despite a midnight curfew and the presence of the army, many students stayed downtown. </a:t>
            </a:r>
            <a:endParaRPr lang="en-US" altLang="en-US" sz="2400">
              <a:latin typeface="Times New Roman" panose="02020703060505090304" pitchFamily="-16" charset="0"/>
              <a:ea typeface="ＭＳ 明朝" panose="02020609040205080304" pitchFamily="-16" charset="-128"/>
            </a:endParaRPr>
          </a:p>
          <a:p>
            <a:pPr eaLnBrk="1" hangingPunct="1"/>
            <a:r>
              <a:rPr lang="en-US" altLang="en-US" sz="2400">
                <a:latin typeface="Times New Roman" panose="02020703060505090304" pitchFamily="-16" charset="0"/>
                <a:ea typeface="ＭＳ 明朝" panose="02020609040205080304" pitchFamily="-16" charset="-128"/>
              </a:rPr>
              <a:t>By 1 a.m. 11 police boxes had been destroyed. When dawn rose, 400 people had been arrested and 600 wounded.</a:t>
            </a: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2"/>
          <p:cNvSpPr>
            <a:spLocks noGrp="1"/>
          </p:cNvSpPr>
          <p:nvPr>
            <p:ph type="title"/>
          </p:nvPr>
        </p:nvSpPr>
        <p:spPr>
          <a:ln/>
        </p:spPr>
        <p:txBody>
          <a:bodyPr vert="horz" wrap="square" lIns="91440" tIns="45720" rIns="91440" bIns="45720" anchor="ctr"/>
          <a:p>
            <a:pPr eaLnBrk="1" hangingPunct="1"/>
            <a:r>
              <a:rPr lang="en-US" altLang="en-US"/>
              <a:t>A Brief History of South Korean Uprisings Since World War 2</a:t>
            </a:r>
            <a:endParaRPr lang="en-US" altLang="en-US"/>
          </a:p>
        </p:txBody>
      </p:sp>
      <p:sp>
        <p:nvSpPr>
          <p:cNvPr id="5122" name="Rectangle 3"/>
          <p:cNvSpPr>
            <a:spLocks noGrp="1"/>
          </p:cNvSpPr>
          <p:nvPr>
            <p:ph idx="1"/>
          </p:nvPr>
        </p:nvSpPr>
        <p:spPr>
          <a:xfrm>
            <a:off x="152400" y="2286000"/>
            <a:ext cx="6019800" cy="4572000"/>
          </a:xfrm>
          <a:ln/>
        </p:spPr>
        <p:txBody>
          <a:bodyPr vert="horz" wrap="square" lIns="91440" tIns="45720" rIns="91440" bIns="45720" anchor="t"/>
          <a:p>
            <a:pPr eaLnBrk="1" hangingPunct="1">
              <a:buFont typeface="Wingdings" panose="05000000000000000000" pitchFamily="2" charset="2"/>
              <a:buChar char="Ø"/>
            </a:pPr>
            <a:r>
              <a:rPr lang="en-US" altLang="en-US"/>
              <a:t>April 19, 1960</a:t>
            </a:r>
            <a:endParaRPr lang="en-US" altLang="en-US"/>
          </a:p>
          <a:p>
            <a:pPr eaLnBrk="1" hangingPunct="1">
              <a:buFont typeface="Wingdings" panose="05000000000000000000" pitchFamily="2" charset="2"/>
              <a:buChar char="Ø"/>
            </a:pPr>
            <a:r>
              <a:rPr lang="en-US" altLang="en-US"/>
              <a:t>BuMa Uprising, October 1979</a:t>
            </a:r>
            <a:endParaRPr lang="en-US" altLang="en-US"/>
          </a:p>
          <a:p>
            <a:pPr eaLnBrk="1" hangingPunct="1">
              <a:buFont typeface="Wingdings" panose="05000000000000000000" pitchFamily="2" charset="2"/>
              <a:buChar char="Ø"/>
            </a:pPr>
            <a:r>
              <a:rPr lang="en-US" altLang="en-US"/>
              <a:t>Gwangju May 18, 1980</a:t>
            </a:r>
            <a:endParaRPr lang="en-US" altLang="en-US"/>
          </a:p>
          <a:p>
            <a:pPr eaLnBrk="1" hangingPunct="1">
              <a:buFont typeface="Wingdings" panose="05000000000000000000" pitchFamily="2" charset="2"/>
              <a:buChar char="Ø"/>
            </a:pPr>
            <a:r>
              <a:rPr lang="en-US" altLang="en-US"/>
              <a:t>June Uprising, 1987</a:t>
            </a:r>
            <a:endParaRPr lang="en-US" altLang="en-US"/>
          </a:p>
          <a:p>
            <a:pPr eaLnBrk="1" hangingPunct="1">
              <a:buFont typeface="Wingdings" panose="05000000000000000000" pitchFamily="2" charset="2"/>
              <a:buChar char="Ø"/>
            </a:pPr>
            <a:r>
              <a:rPr lang="en-US" altLang="en-US"/>
              <a:t>Big Labor Struggle, 1987</a:t>
            </a:r>
            <a:endParaRPr lang="en-US" altLang="en-US"/>
          </a:p>
          <a:p>
            <a:pPr eaLnBrk="1" hangingPunct="1">
              <a:buFont typeface="Wingdings" panose="05000000000000000000" pitchFamily="2" charset="2"/>
              <a:buChar char="Ø"/>
            </a:pPr>
            <a:r>
              <a:rPr lang="en-US" altLang="en-US"/>
              <a:t>Candlelight Protests 2008</a:t>
            </a:r>
            <a:endParaRPr lang="en-US" altLang="en-US"/>
          </a:p>
          <a:p>
            <a:pPr eaLnBrk="1" hangingPunct="1">
              <a:buNone/>
            </a:pPr>
            <a:endParaRPr lang="en-US" altLang="en-US"/>
          </a:p>
        </p:txBody>
      </p:sp>
      <p:pic>
        <p:nvPicPr>
          <p:cNvPr id="5123" name="Picture 4" descr="daeboreum"/>
          <p:cNvPicPr>
            <a:picLocks noChangeAspect="1"/>
          </p:cNvPicPr>
          <p:nvPr/>
        </p:nvPicPr>
        <p:blipFill>
          <a:blip r:embed="rId1"/>
          <a:stretch>
            <a:fillRect/>
          </a:stretch>
        </p:blipFill>
        <p:spPr>
          <a:xfrm>
            <a:off x="6248400" y="2124075"/>
            <a:ext cx="2628900" cy="31337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2"/>
          <p:cNvSpPr>
            <a:spLocks noGrp="1"/>
          </p:cNvSpPr>
          <p:nvPr>
            <p:ph type="title"/>
          </p:nvPr>
        </p:nvSpPr>
        <p:spPr>
          <a:xfrm>
            <a:off x="685800" y="-76200"/>
            <a:ext cx="7772400" cy="1143000"/>
          </a:xfrm>
          <a:ln/>
        </p:spPr>
        <p:txBody>
          <a:bodyPr vert="horz" wrap="square" lIns="91440" tIns="45720" rIns="91440" bIns="45720" anchor="ctr"/>
          <a:p>
            <a:pPr eaLnBrk="1" hangingPunct="1"/>
            <a:r>
              <a:rPr lang="en-US" altLang="en-US"/>
              <a:t>October 17</a:t>
            </a:r>
            <a:endParaRPr lang="en-US" altLang="en-US"/>
          </a:p>
        </p:txBody>
      </p:sp>
      <p:sp>
        <p:nvSpPr>
          <p:cNvPr id="41986" name="Rectangle 3"/>
          <p:cNvSpPr>
            <a:spLocks noGrp="1"/>
          </p:cNvSpPr>
          <p:nvPr>
            <p:ph idx="1"/>
          </p:nvPr>
        </p:nvSpPr>
        <p:spPr>
          <a:xfrm>
            <a:off x="0" y="990600"/>
            <a:ext cx="8458200" cy="51054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At 10 a.m. the next day, Donga University students organized a new protest. Close to downtown, they led a peaceful assembly from their campus to the downtown area.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Once again, local people overwhelmingly supported the students, giving them money, food and water. Sustained by their supporters, the protesters continued into the night.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More militant members of the group set upon buildings symbolizing Park’s ruled and set them to the torch. By 9 p.m., two television stations (KBS and MBC), a district revenue office, 21 police substations, and other government offices had been destroyed. </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2"/>
          <p:cNvSpPr>
            <a:spLocks noGrp="1"/>
          </p:cNvSpPr>
          <p:nvPr>
            <p:ph type="title"/>
          </p:nvPr>
        </p:nvSpPr>
        <p:spPr>
          <a:xfrm>
            <a:off x="685800" y="152400"/>
            <a:ext cx="7772400" cy="1143000"/>
          </a:xfrm>
          <a:ln/>
        </p:spPr>
        <p:txBody>
          <a:bodyPr vert="horz" wrap="square" lIns="91440" tIns="45720" rIns="91440" bIns="45720" anchor="ctr"/>
          <a:p>
            <a:pPr eaLnBrk="1" hangingPunct="1"/>
            <a:r>
              <a:rPr lang="en-US" altLang="en-US"/>
              <a:t>October 18: Martial Law</a:t>
            </a:r>
            <a:endParaRPr lang="en-US" altLang="en-US"/>
          </a:p>
        </p:txBody>
      </p:sp>
      <p:sp>
        <p:nvSpPr>
          <p:cNvPr id="44034" name="Rectangle 3"/>
          <p:cNvSpPr>
            <a:spLocks noGrp="1"/>
          </p:cNvSpPr>
          <p:nvPr>
            <p:ph idx="1"/>
          </p:nvPr>
        </p:nvSpPr>
        <p:spPr>
          <a:xfrm>
            <a:off x="304800" y="1524000"/>
            <a:ext cx="8458200" cy="5791200"/>
          </a:xfrm>
          <a:ln/>
        </p:spPr>
        <p:txBody>
          <a:bodyPr vert="horz" wrap="square" lIns="91440" tIns="45720" rIns="91440" bIns="45720" anchor="t"/>
          <a:p>
            <a:pPr eaLnBrk="1" hangingPunct="1">
              <a:lnSpc>
                <a:spcPct val="90000"/>
              </a:lnSpc>
            </a:pPr>
            <a:r>
              <a:rPr lang="en-US" altLang="en-US" sz="2800">
                <a:latin typeface="Times New Roman" panose="02020703060505090304" pitchFamily="-16" charset="0"/>
                <a:ea typeface="ＭＳ 明朝" panose="02020609040205080304" pitchFamily="-16" charset="-128"/>
              </a:rPr>
              <a:t>Altogether in the two days of protests, 1,058 arrests and probably an equal number of wounded.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US embassy reports claimed 12,000 people had attacked two television stations and repeated the main newspaper’s figures of 800 arrests and 79 police injured.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By the early morning hours of October 18, martial law had been declared and army units were in position around City Hall and broadcast stations. Classes were cancelled at all major universities. As one activist related, “Anyone who looked like a student was arrested and beaten, so we all went home.” A small demonstration was easily broken up.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a:xfrm>
            <a:off x="685800" y="609600"/>
            <a:ext cx="7848600" cy="1219200"/>
          </a:xfrm>
          <a:ln/>
        </p:spPr>
        <p:txBody>
          <a:bodyPr vert="horz" wrap="square" lIns="91440" tIns="45720" rIns="91440" bIns="45720" anchor="ctr"/>
          <a:p>
            <a:pPr eaLnBrk="1" hangingPunct="1"/>
            <a:r>
              <a:rPr lang="en-US" altLang="en-US">
                <a:solidFill>
                  <a:schemeClr val="tx1"/>
                </a:solidFill>
                <a:latin typeface="Times New Roman" panose="02020703060505090304" pitchFamily="-16" charset="0"/>
                <a:cs typeface="Times New Roman" panose="02020703060505090304" pitchFamily="-16" charset="0"/>
              </a:rPr>
              <a:t>Martial Law Declared</a:t>
            </a:r>
            <a:endParaRPr lang="en-US" altLang="en-US">
              <a:solidFill>
                <a:schemeClr val="tx1"/>
              </a:solidFill>
              <a:latin typeface="Times New Roman" panose="02020703060505090304" pitchFamily="-16" charset="0"/>
              <a:ea typeface="Times New Roman" panose="02020703060505090304" pitchFamily="-16" charset="0"/>
            </a:endParaRPr>
          </a:p>
        </p:txBody>
      </p:sp>
      <p:sp>
        <p:nvSpPr>
          <p:cNvPr id="46082" name="Rectangle 3"/>
          <p:cNvSpPr>
            <a:spLocks noGrp="1"/>
          </p:cNvSpPr>
          <p:nvPr>
            <p:ph idx="1"/>
          </p:nvPr>
        </p:nvSpPr>
        <p:spPr>
          <a:xfrm>
            <a:off x="1143000" y="5486400"/>
            <a:ext cx="7315200" cy="609600"/>
          </a:xfrm>
          <a:ln/>
        </p:spPr>
        <p:txBody>
          <a:bodyPr vert="horz" wrap="square" lIns="91440" tIns="45720" rIns="91440" bIns="45720" anchor="t"/>
          <a:p>
            <a:pPr eaLnBrk="1" hangingPunct="1">
              <a:buNone/>
            </a:pPr>
            <a:r>
              <a:rPr lang="en-US" altLang="en-US">
                <a:latin typeface="Times New Roman" panose="02020703060505090304" pitchFamily="-16" charset="0"/>
                <a:ea typeface="AppleGothic" pitchFamily="-16" charset="-127"/>
              </a:rPr>
              <a:t>계엄령을</a:t>
            </a:r>
            <a:r>
              <a:rPr lang="en-US" altLang="en-US">
                <a:latin typeface="Times New Roman" panose="02020703060505090304" pitchFamily="-16" charset="0"/>
                <a:cs typeface="Times New Roman" panose="02020703060505090304" pitchFamily="-16" charset="0"/>
              </a:rPr>
              <a:t> </a:t>
            </a:r>
            <a:r>
              <a:rPr lang="en-US" altLang="en-US">
                <a:latin typeface="Times New Roman" panose="02020703060505090304" pitchFamily="-16" charset="0"/>
                <a:ea typeface="AppleGothic" pitchFamily="-16" charset="-127"/>
              </a:rPr>
              <a:t>발표한</a:t>
            </a:r>
            <a:r>
              <a:rPr lang="en-US" altLang="en-US">
                <a:latin typeface="Times New Roman" panose="02020703060505090304" pitchFamily="-16" charset="0"/>
                <a:cs typeface="Times New Roman" panose="02020703060505090304" pitchFamily="-16" charset="0"/>
              </a:rPr>
              <a:t> </a:t>
            </a:r>
            <a:r>
              <a:rPr lang="en-US" altLang="en-US">
                <a:latin typeface="Times New Roman" panose="02020703060505090304" pitchFamily="-16" charset="0"/>
                <a:ea typeface="AppleGothic" pitchFamily="-16" charset="-127"/>
              </a:rPr>
              <a:t>포고문을</a:t>
            </a:r>
            <a:r>
              <a:rPr lang="en-US" altLang="en-US">
                <a:latin typeface="Times New Roman" panose="02020703060505090304" pitchFamily="-16" charset="0"/>
                <a:cs typeface="Times New Roman" panose="02020703060505090304" pitchFamily="-16" charset="0"/>
              </a:rPr>
              <a:t> </a:t>
            </a:r>
            <a:r>
              <a:rPr lang="en-US" altLang="en-US">
                <a:latin typeface="Times New Roman" panose="02020703060505090304" pitchFamily="-16" charset="0"/>
                <a:ea typeface="AppleGothic" pitchFamily="-16" charset="-127"/>
              </a:rPr>
              <a:t>읽는</a:t>
            </a:r>
            <a:r>
              <a:rPr lang="en-US" altLang="en-US">
                <a:latin typeface="Times New Roman" panose="02020703060505090304" pitchFamily="-16" charset="0"/>
                <a:cs typeface="Times New Roman" panose="02020703060505090304" pitchFamily="-16" charset="0"/>
              </a:rPr>
              <a:t> </a:t>
            </a:r>
            <a:r>
              <a:rPr lang="en-US" altLang="en-US">
                <a:latin typeface="Times New Roman" panose="02020703060505090304" pitchFamily="-16" charset="0"/>
                <a:ea typeface="AppleGothic" pitchFamily="-16" charset="-127"/>
              </a:rPr>
              <a:t>시민들</a:t>
            </a:r>
            <a:endParaRPr lang="en-US" altLang="en-US">
              <a:latin typeface="Times New Roman" panose="02020703060505090304" pitchFamily="-16" charset="0"/>
              <a:ea typeface="Times New Roman" panose="02020703060505090304" pitchFamily="-16" charset="0"/>
            </a:endParaRPr>
          </a:p>
        </p:txBody>
      </p:sp>
      <p:pic>
        <p:nvPicPr>
          <p:cNvPr id="46083" name="Picture 4"/>
          <p:cNvPicPr>
            <a:picLocks noChangeAspect="1"/>
          </p:cNvPicPr>
          <p:nvPr/>
        </p:nvPicPr>
        <p:blipFill>
          <a:blip r:embed="rId1"/>
          <a:stretch>
            <a:fillRect/>
          </a:stretch>
        </p:blipFill>
        <p:spPr>
          <a:xfrm>
            <a:off x="2055813" y="1828800"/>
            <a:ext cx="4802187" cy="317182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a:spLocks noGrp="1"/>
          </p:cNvSpPr>
          <p:nvPr>
            <p:ph type="title"/>
          </p:nvPr>
        </p:nvSpPr>
        <p:spPr>
          <a:xfrm>
            <a:off x="228600" y="304800"/>
            <a:ext cx="4419600" cy="990600"/>
          </a:xfrm>
          <a:ln/>
        </p:spPr>
        <p:txBody>
          <a:bodyPr vert="horz" wrap="square" lIns="91440" tIns="45720" rIns="91440" bIns="45720" anchor="ctr"/>
          <a:p>
            <a:pPr eaLnBrk="1" hangingPunct="1"/>
            <a:r>
              <a:rPr lang="en-US" altLang="en-US"/>
              <a:t>Martial Law</a:t>
            </a:r>
            <a:endParaRPr lang="en-US" altLang="en-US"/>
          </a:p>
        </p:txBody>
      </p:sp>
      <p:sp>
        <p:nvSpPr>
          <p:cNvPr id="48130" name="Rectangle 3"/>
          <p:cNvSpPr>
            <a:spLocks noGrp="1"/>
          </p:cNvSpPr>
          <p:nvPr>
            <p:ph idx="1"/>
          </p:nvPr>
        </p:nvSpPr>
        <p:spPr>
          <a:ln/>
        </p:spPr>
        <p:txBody>
          <a:bodyPr vert="horz" wrap="square" lIns="91440" tIns="45720" rIns="91440" bIns="45720" anchor="t"/>
          <a:p>
            <a:pPr eaLnBrk="1" hangingPunct="1">
              <a:buNone/>
            </a:pPr>
            <a:endParaRPr lang="en-US" altLang="en-US">
              <a:latin typeface="Times New Roman" panose="02020703060505090304" pitchFamily="-16" charset="0"/>
              <a:ea typeface="Times New Roman" panose="02020703060505090304" pitchFamily="-16" charset="0"/>
            </a:endParaRPr>
          </a:p>
        </p:txBody>
      </p:sp>
      <p:pic>
        <p:nvPicPr>
          <p:cNvPr id="48131" name="Picture 4"/>
          <p:cNvPicPr>
            <a:picLocks noChangeAspect="1"/>
          </p:cNvPicPr>
          <p:nvPr/>
        </p:nvPicPr>
        <p:blipFill>
          <a:blip r:embed="rId1"/>
          <a:stretch>
            <a:fillRect/>
          </a:stretch>
        </p:blipFill>
        <p:spPr>
          <a:xfrm>
            <a:off x="304800" y="1295400"/>
            <a:ext cx="4573588" cy="2927350"/>
          </a:xfrm>
          <a:prstGeom prst="rect">
            <a:avLst/>
          </a:prstGeom>
          <a:noFill/>
          <a:ln w="9525">
            <a:noFill/>
          </a:ln>
        </p:spPr>
      </p:pic>
      <p:pic>
        <p:nvPicPr>
          <p:cNvPr id="48132" name="Picture 5"/>
          <p:cNvPicPr>
            <a:picLocks noChangeAspect="1"/>
          </p:cNvPicPr>
          <p:nvPr/>
        </p:nvPicPr>
        <p:blipFill>
          <a:blip r:embed="rId2"/>
          <a:stretch>
            <a:fillRect/>
          </a:stretch>
        </p:blipFill>
        <p:spPr>
          <a:xfrm>
            <a:off x="5257800" y="4038600"/>
            <a:ext cx="3352800" cy="223520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50178" name="Rectangle 3"/>
          <p:cNvSpPr>
            <a:spLocks noGrp="1"/>
          </p:cNvSpPr>
          <p:nvPr>
            <p:ph idx="1"/>
          </p:nvPr>
        </p:nvSpPr>
        <p:spPr>
          <a:xfrm>
            <a:off x="685800" y="4114800"/>
            <a:ext cx="2667000" cy="1981200"/>
          </a:xfrm>
          <a:ln/>
        </p:spPr>
        <p:txBody>
          <a:bodyPr vert="horz" wrap="square" lIns="91440" tIns="45720" rIns="91440" bIns="45720" anchor="t"/>
          <a:p>
            <a:pPr eaLnBrk="1" hangingPunct="1">
              <a:buNone/>
            </a:pPr>
            <a:endParaRPr lang="en-US" altLang="en-US">
              <a:latin typeface="Times New Roman" panose="02020703060505090304" pitchFamily="-16" charset="0"/>
              <a:ea typeface="Times New Roman" panose="02020703060505090304" pitchFamily="-16" charset="0"/>
            </a:endParaRPr>
          </a:p>
        </p:txBody>
      </p:sp>
      <p:pic>
        <p:nvPicPr>
          <p:cNvPr id="50179" name="Picture 4"/>
          <p:cNvPicPr>
            <a:picLocks noChangeAspect="1"/>
          </p:cNvPicPr>
          <p:nvPr/>
        </p:nvPicPr>
        <p:blipFill>
          <a:blip r:embed="rId1"/>
          <a:stretch>
            <a:fillRect/>
          </a:stretch>
        </p:blipFill>
        <p:spPr>
          <a:xfrm>
            <a:off x="609600" y="1295400"/>
            <a:ext cx="3348038" cy="4648200"/>
          </a:xfrm>
          <a:prstGeom prst="rect">
            <a:avLst/>
          </a:prstGeom>
          <a:noFill/>
          <a:ln w="9525">
            <a:noFill/>
          </a:ln>
        </p:spPr>
      </p:pic>
      <p:pic>
        <p:nvPicPr>
          <p:cNvPr id="50180" name="Picture 5"/>
          <p:cNvPicPr>
            <a:picLocks noChangeAspect="1"/>
          </p:cNvPicPr>
          <p:nvPr/>
        </p:nvPicPr>
        <p:blipFill>
          <a:blip r:embed="rId2"/>
          <a:stretch>
            <a:fillRect/>
          </a:stretch>
        </p:blipFill>
        <p:spPr>
          <a:xfrm>
            <a:off x="5181600" y="4419600"/>
            <a:ext cx="3278188" cy="1943100"/>
          </a:xfrm>
          <a:prstGeom prst="rect">
            <a:avLst/>
          </a:prstGeom>
          <a:noFill/>
          <a:ln w="9525">
            <a:noFill/>
          </a:ln>
        </p:spPr>
      </p:pic>
      <p:pic>
        <p:nvPicPr>
          <p:cNvPr id="50181" name="Picture 6"/>
          <p:cNvPicPr>
            <a:picLocks noChangeAspect="1"/>
          </p:cNvPicPr>
          <p:nvPr/>
        </p:nvPicPr>
        <p:blipFill>
          <a:blip r:embed="rId3"/>
          <a:stretch>
            <a:fillRect/>
          </a:stretch>
        </p:blipFill>
        <p:spPr>
          <a:xfrm>
            <a:off x="5410200" y="609600"/>
            <a:ext cx="2463800" cy="37242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ctrTitle"/>
          </p:nvPr>
        </p:nvSpPr>
        <p:spPr>
          <a:xfrm>
            <a:off x="685800" y="2286000"/>
            <a:ext cx="7772400" cy="1143000"/>
          </a:xfrm>
          <a:ln/>
        </p:spPr>
        <p:txBody>
          <a:bodyPr vert="horz" wrap="square" lIns="91440" tIns="45720" rIns="91440" bIns="45720" anchor="ctr"/>
          <a:p>
            <a:pPr eaLnBrk="1" hangingPunct="1"/>
            <a:endParaRPr lang="en-US" altLang="en-US" sz="4400" kern="1200">
              <a:latin typeface="+mj-lt"/>
              <a:ea typeface="+mj-ea"/>
              <a:cs typeface="+mj-cs"/>
            </a:endParaRPr>
          </a:p>
        </p:txBody>
      </p:sp>
      <p:sp>
        <p:nvSpPr>
          <p:cNvPr id="52226" name="Rectangle 3"/>
          <p:cNvSpPr>
            <a:spLocks noGrp="1"/>
          </p:cNvSpPr>
          <p:nvPr>
            <p:ph type="subTitle" idx="1"/>
          </p:nvPr>
        </p:nvSpPr>
        <p:spPr>
          <a:xfrm>
            <a:off x="457200" y="5334000"/>
            <a:ext cx="8686800" cy="1295400"/>
          </a:xfrm>
          <a:ln/>
        </p:spPr>
        <p:txBody>
          <a:bodyPr vert="horz" wrap="square" lIns="91440" tIns="45720" rIns="91440" bIns="45720" anchor="t"/>
          <a:p>
            <a:pPr eaLnBrk="1" hangingPunct="1"/>
            <a:r>
              <a:rPr lang="en-US" altLang="ko-KR" sz="2000" kern="1200">
                <a:latin typeface="+mn-lt"/>
                <a:ea typeface="AppleGothic" pitchFamily="-16" charset="-127"/>
                <a:cs typeface="+mn-cs"/>
              </a:rPr>
              <a:t>Busan:Old City Hall</a:t>
            </a:r>
            <a:endParaRPr lang="en-US" altLang="ko-KR" sz="2000" kern="1200">
              <a:latin typeface="+mn-lt"/>
              <a:ea typeface="AppleGothic" pitchFamily="-16" charset="-127"/>
              <a:cs typeface="+mn-cs"/>
            </a:endParaRPr>
          </a:p>
          <a:p>
            <a:pPr eaLnBrk="1" hangingPunct="1"/>
            <a:r>
              <a:rPr lang="en-US" altLang="en-US" sz="2000" kern="1200">
                <a:latin typeface="굴림" panose="020B0600000101010101" charset="-127"/>
                <a:ea typeface="굴림" panose="020B0600000101010101" charset="-127"/>
                <a:cs typeface="+mn-cs"/>
              </a:rPr>
              <a:t>계엄령이 떨어진 새벽 구 시청 앞.</a:t>
            </a:r>
            <a:endParaRPr lang="en-US" altLang="en-US" sz="2000" kern="1200">
              <a:latin typeface="굴림" panose="020B0600000101010101" charset="-127"/>
              <a:ea typeface="굴림" panose="020B0600000101010101" charset="-127"/>
              <a:cs typeface="+mn-cs"/>
            </a:endParaRPr>
          </a:p>
          <a:p>
            <a:pPr eaLnBrk="1" hangingPunct="1"/>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가스차와</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장갑차</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그리고</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경비를</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서고</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있는</a:t>
            </a:r>
            <a:r>
              <a:rPr lang="en-US" altLang="en-US" sz="2000" kern="1200">
                <a:latin typeface="Times New Roman" panose="02020703060505090304" pitchFamily="-16" charset="0"/>
                <a:ea typeface="+mn-ea"/>
                <a:cs typeface="Times New Roman" panose="02020703060505090304" pitchFamily="-16" charset="0"/>
              </a:rPr>
              <a:t> </a:t>
            </a:r>
            <a:r>
              <a:rPr lang="en-US" altLang="en-US" sz="2000" kern="1200">
                <a:latin typeface="Times New Roman" panose="02020703060505090304" pitchFamily="-16" charset="0"/>
                <a:ea typeface="AppleGothic" pitchFamily="-16" charset="-127"/>
                <a:cs typeface="+mn-cs"/>
              </a:rPr>
              <a:t>군인</a:t>
            </a:r>
            <a:r>
              <a:rPr lang="en-US" altLang="ko-KR" sz="2000" kern="1200">
                <a:latin typeface="+mn-lt"/>
                <a:ea typeface="AppleGothic" pitchFamily="-16" charset="-127"/>
                <a:cs typeface="+mn-cs"/>
              </a:rPr>
              <a:t>  </a:t>
            </a:r>
            <a:r>
              <a:rPr lang="en-US" altLang="ko-KR" sz="2000" kern="1200">
                <a:latin typeface="+mn-lt"/>
                <a:ea typeface="+mn-ea"/>
                <a:cs typeface="+mn-cs"/>
              </a:rPr>
              <a:t> </a:t>
            </a:r>
            <a:endParaRPr lang="en-US" altLang="ko-KR" sz="2000" kern="1200">
              <a:latin typeface="+mn-lt"/>
              <a:ea typeface="+mn-ea"/>
              <a:cs typeface="+mn-cs"/>
            </a:endParaRPr>
          </a:p>
        </p:txBody>
      </p:sp>
      <p:pic>
        <p:nvPicPr>
          <p:cNvPr id="52227" name="Picture 4"/>
          <p:cNvPicPr>
            <a:picLocks noChangeAspect="1"/>
          </p:cNvPicPr>
          <p:nvPr/>
        </p:nvPicPr>
        <p:blipFill>
          <a:blip r:embed="rId1"/>
          <a:stretch>
            <a:fillRect/>
          </a:stretch>
        </p:blipFill>
        <p:spPr>
          <a:xfrm>
            <a:off x="1219200" y="276225"/>
            <a:ext cx="6934200" cy="490537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2"/>
          <p:cNvSpPr>
            <a:spLocks noGrp="1"/>
          </p:cNvSpPr>
          <p:nvPr>
            <p:ph type="title"/>
          </p:nvPr>
        </p:nvSpPr>
        <p:spPr>
          <a:xfrm>
            <a:off x="762000" y="152400"/>
            <a:ext cx="7772400" cy="1143000"/>
          </a:xfrm>
          <a:ln/>
        </p:spPr>
        <p:txBody>
          <a:bodyPr vert="horz" wrap="square" lIns="91440" tIns="45720" rIns="91440" bIns="45720" anchor="ctr"/>
          <a:p>
            <a:pPr eaLnBrk="1" hangingPunct="1"/>
            <a:r>
              <a:rPr lang="en-US" altLang="en-US"/>
              <a:t>Masan October 18</a:t>
            </a:r>
            <a:endParaRPr lang="en-US" altLang="en-US"/>
          </a:p>
        </p:txBody>
      </p:sp>
      <p:sp>
        <p:nvSpPr>
          <p:cNvPr id="54274" name="Rectangle 3"/>
          <p:cNvSpPr>
            <a:spLocks noGrp="1"/>
          </p:cNvSpPr>
          <p:nvPr>
            <p:ph idx="1"/>
          </p:nvPr>
        </p:nvSpPr>
        <p:spPr>
          <a:xfrm>
            <a:off x="228600" y="990600"/>
            <a:ext cx="8458200" cy="4800600"/>
          </a:xfrm>
          <a:ln/>
        </p:spPr>
        <p:txBody>
          <a:bodyPr vert="horz" wrap="square" lIns="91440" tIns="45720" rIns="91440" bIns="45720" anchor="t"/>
          <a:p>
            <a:pPr eaLnBrk="1" hangingPunct="1">
              <a:lnSpc>
                <a:spcPct val="90000"/>
              </a:lnSpc>
            </a:pP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Pusan may have been pacified, but the protests spread to neighboring Masan, where once again student demonstrators drew widespread support.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Assembling at Masan’s April 19 memorial, over 1000 students from Kyongnam University marched downtown around 5 p.m. and fought their way to the ruling Democratic Republican Party headquarters.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With support from many working class citizens, thousands of people attacked Park Chung-hee’s party office and 18 other public buildings. The government quickly extended martial law to Masan, and the army arrested 238 citizens. To keep the city quiet, 1,500 armed soldiers patrolled the streets.</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title"/>
          </p:nvPr>
        </p:nvSpPr>
        <p:spPr>
          <a:ln/>
        </p:spPr>
        <p:txBody>
          <a:bodyPr vert="horz" wrap="square" lIns="91440" tIns="45720" rIns="91440" bIns="45720" anchor="ctr"/>
          <a:p>
            <a:pPr eaLnBrk="1" hangingPunct="1"/>
            <a:r>
              <a:rPr lang="en-US" altLang="en-US"/>
              <a:t>Masan</a:t>
            </a:r>
            <a:endParaRPr lang="en-US" altLang="en-US"/>
          </a:p>
        </p:txBody>
      </p:sp>
      <p:sp>
        <p:nvSpPr>
          <p:cNvPr id="56322" name="Rectangle 3"/>
          <p:cNvSpPr>
            <a:spLocks noGrp="1"/>
          </p:cNvSpPr>
          <p:nvPr>
            <p:ph idx="1"/>
          </p:nvPr>
        </p:nvSpPr>
        <p:spPr>
          <a:ln/>
        </p:spPr>
        <p:txBody>
          <a:bodyPr vert="horz" wrap="square" lIns="91440" tIns="45720" rIns="91440" bIns="45720" anchor="t"/>
          <a:p>
            <a:pPr eaLnBrk="1" hangingPunct="1"/>
            <a:r>
              <a:rPr lang="en-US" altLang="en-US"/>
              <a:t>Workers from Masan Export Processing Zone and high school students joined the protests.</a:t>
            </a:r>
            <a:endParaRPr lang="en-US" altLang="en-US"/>
          </a:p>
          <a:p>
            <a:pPr eaLnBrk="1" hangingPunct="1"/>
            <a:r>
              <a:rPr lang="en-US" altLang="en-US"/>
              <a:t>Martial Law was declared in Changwon and  Masan on October 20</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a:spLocks noGrp="1"/>
          </p:cNvSpPr>
          <p:nvPr>
            <p:ph type="title"/>
          </p:nvPr>
        </p:nvSpPr>
        <p:spPr>
          <a:xfrm>
            <a:off x="685800" y="381000"/>
            <a:ext cx="7772400" cy="1143000"/>
          </a:xfrm>
          <a:ln/>
        </p:spPr>
        <p:txBody>
          <a:bodyPr vert="horz" wrap="square" lIns="91440" tIns="45720" rIns="91440" bIns="45720" anchor="ctr"/>
          <a:p>
            <a:pPr eaLnBrk="1" hangingPunct="1"/>
            <a:r>
              <a:rPr lang="en-US" altLang="en-US"/>
              <a:t>October 16-19: Four Days That Changed Korea</a:t>
            </a:r>
            <a:endParaRPr lang="en-US" altLang="en-US"/>
          </a:p>
        </p:txBody>
      </p:sp>
      <p:sp>
        <p:nvSpPr>
          <p:cNvPr id="58370" name="Rectangle 3"/>
          <p:cNvSpPr>
            <a:spLocks noGrp="1"/>
          </p:cNvSpPr>
          <p:nvPr>
            <p:ph idx="1"/>
          </p:nvPr>
        </p:nvSpPr>
        <p:spPr>
          <a:xfrm>
            <a:off x="0" y="1752600"/>
            <a:ext cx="9144000" cy="43434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In four days of the Puma uprising, at least 1,563 arrests were made, around a third of whom were students.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While only a four-day event, the Puma uprising was a life-altering experience for many young people who tasted the freedom of the streets for the first time. That struggle generated men and women who went to lead movements in the future. </a:t>
            </a:r>
            <a:endParaRPr lang="en-US" altLang="en-US" sz="2400">
              <a:latin typeface="Times New Roman" panose="02020703060505090304" pitchFamily="-16" charset="0"/>
            </a:endParaRPr>
          </a:p>
          <a:p>
            <a:pPr lvl="1" eaLnBrk="1" hangingPunct="1">
              <a:lnSpc>
                <a:spcPct val="90000"/>
              </a:lnSpc>
            </a:pPr>
            <a:r>
              <a:rPr lang="en-US" altLang="en-US" sz="2000">
                <a:latin typeface="Times New Roman" panose="02020703060505090304" pitchFamily="-16" charset="0"/>
              </a:rPr>
              <a:t>Although the protests occurred in October, Bruce Cumings curiously states they occurred in August and September of 1979. Cumings, Civil Society in West and East, in Charles Armstrong, (editor), </a:t>
            </a:r>
            <a:r>
              <a:rPr lang="en-US" altLang="en-US" sz="2000" i="1">
                <a:latin typeface="Times New Roman" panose="02020703060505090304" pitchFamily="-16" charset="0"/>
              </a:rPr>
              <a:t>Korean Society: Civil Society, Democracy and the State</a:t>
            </a:r>
            <a:r>
              <a:rPr lang="en-US" altLang="en-US" sz="2000">
                <a:latin typeface="Times New Roman" panose="02020703060505090304" pitchFamily="-16" charset="0"/>
              </a:rPr>
              <a:t> (London: Routledge, 2002) p. 23.</a:t>
            </a:r>
            <a:endParaRPr lang="en-US" altLang="en-US" sz="2000">
              <a:latin typeface="Times New Roman" panose="02020703060505090304" pitchFamily="-16" charset="0"/>
            </a:endParaRPr>
          </a:p>
          <a:p>
            <a:pPr eaLnBrk="1" hangingPunct="1">
              <a:lnSpc>
                <a:spcPct val="90000"/>
              </a:lnSpc>
            </a:pPr>
            <a:endParaRPr lang="en-US" altLang="en-US"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60418" name="Rectangle 3"/>
          <p:cNvSpPr>
            <a:spLocks noGrp="1"/>
          </p:cNvSpPr>
          <p:nvPr>
            <p:ph idx="1"/>
          </p:nvPr>
        </p:nvSpPr>
        <p:spPr>
          <a:xfrm>
            <a:off x="381000" y="990600"/>
            <a:ext cx="8458200" cy="58674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Park Kae-dong, went on to become elected members of the National Assembly.</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Another activist, Noh Moo Hyun, went on to become president of the country.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Writer Kim Ha-gi went onto a life of activism. As he told me, Puma was the turning point in his life. For him, it was “like the French Revolution, where the people supported the movement. We had always been disappointed before, but this time, the civil revolution really happened. It was as if the dead returned to help the living.”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Chung Kwan-min was also sent on a trajectory of years of activism by his Puma experiences. After helping run a social science bookstore for years, he became a labor activist.</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2"/>
          <p:cNvSpPr>
            <a:spLocks noGrp="1"/>
          </p:cNvSpPr>
          <p:nvPr>
            <p:ph type="title"/>
          </p:nvPr>
        </p:nvSpPr>
        <p:spPr>
          <a:xfrm>
            <a:off x="685800" y="-76200"/>
            <a:ext cx="7772400" cy="1143000"/>
          </a:xfrm>
          <a:ln/>
        </p:spPr>
        <p:txBody>
          <a:bodyPr vert="horz" wrap="square" lIns="91440" tIns="45720" rIns="91440" bIns="45720" anchor="ctr"/>
          <a:p>
            <a:pPr eaLnBrk="1" hangingPunct="1"/>
            <a:r>
              <a:rPr lang="en-US" altLang="en-US"/>
              <a:t>April 19, 1960</a:t>
            </a:r>
            <a:endParaRPr lang="en-US" altLang="en-US"/>
          </a:p>
        </p:txBody>
      </p:sp>
      <p:sp>
        <p:nvSpPr>
          <p:cNvPr id="7170" name="Rectangle 3"/>
          <p:cNvSpPr>
            <a:spLocks noGrp="1"/>
          </p:cNvSpPr>
          <p:nvPr>
            <p:ph idx="1"/>
          </p:nvPr>
        </p:nvSpPr>
        <p:spPr>
          <a:xfrm>
            <a:off x="304800" y="5791200"/>
            <a:ext cx="8305800" cy="1600200"/>
          </a:xfrm>
          <a:ln/>
        </p:spPr>
        <p:txBody>
          <a:bodyPr vert="horz" wrap="square" lIns="91440" tIns="45720" rIns="91440" bIns="45720" anchor="t"/>
          <a:p>
            <a:pPr>
              <a:spcBef>
                <a:spcPct val="0"/>
              </a:spcBef>
              <a:buNone/>
            </a:pPr>
            <a:r>
              <a:rPr lang="en-US" altLang="ko-KR" sz="2000"/>
              <a:t>	Students led protests to oust corrupt Dictator Syngman Rhee, whose police killed hundreds of youth before Rhee fled the country.</a:t>
            </a:r>
            <a:endParaRPr lang="en-US" altLang="ko-KR" sz="2000"/>
          </a:p>
          <a:p>
            <a:pPr eaLnBrk="1" hangingPunct="1"/>
            <a:endParaRPr lang="en-US" altLang="en-US" sz="2800"/>
          </a:p>
        </p:txBody>
      </p:sp>
      <p:pic>
        <p:nvPicPr>
          <p:cNvPr id="7171" name="Picture 4" descr="419youth"/>
          <p:cNvPicPr>
            <a:picLocks noChangeAspect="1"/>
          </p:cNvPicPr>
          <p:nvPr/>
        </p:nvPicPr>
        <p:blipFill>
          <a:blip r:embed="rId1"/>
          <a:stretch>
            <a:fillRect/>
          </a:stretch>
        </p:blipFill>
        <p:spPr>
          <a:xfrm>
            <a:off x="1143000" y="1066800"/>
            <a:ext cx="6705600" cy="453390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p:cNvSpPr>
          <p:nvPr>
            <p:ph type="title"/>
          </p:nvPr>
        </p:nvSpPr>
        <p:spPr>
          <a:ln/>
        </p:spPr>
        <p:txBody>
          <a:bodyPr vert="horz" wrap="square" lIns="91440" tIns="45720" rIns="91440" bIns="45720" anchor="ctr"/>
          <a:p>
            <a:pPr eaLnBrk="1" hangingPunct="1"/>
            <a:r>
              <a:rPr lang="en-US" altLang="en-US"/>
              <a:t>Park Chung-hee Killed</a:t>
            </a:r>
            <a:endParaRPr lang="en-US" altLang="en-US"/>
          </a:p>
        </p:txBody>
      </p:sp>
      <p:sp>
        <p:nvSpPr>
          <p:cNvPr id="62466" name="Rectangle 3"/>
          <p:cNvSpPr>
            <a:spLocks noGrp="1"/>
          </p:cNvSpPr>
          <p:nvPr>
            <p:ph idx="1"/>
          </p:nvPr>
        </p:nvSpPr>
        <p:spPr>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The main outcome of Puma was the assassination on October 26 of Park Chung-hee by his own chief of intelligence, Kim Jae-kyu.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While sadness and shock were the media reactions, many people celebrated.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Thousands of political prisoners were released, suspended student governments were reinstated, and 793 students expelled for Puma activities, in the words of an official US document, “returned to campus as heroes.” </a:t>
            </a:r>
            <a:endParaRPr lang="en-US" altLang="en-US" sz="2400">
              <a:latin typeface="Times New Roman" panose="02020703060505090304" pitchFamily="-16" charset="0"/>
            </a:endParaRPr>
          </a:p>
          <a:p>
            <a:pPr eaLnBrk="1" hangingPunct="1">
              <a:lnSpc>
                <a:spcPct val="90000"/>
              </a:lnSpc>
            </a:pPr>
            <a:endParaRPr lang="en-US"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p:cNvSpPr>
          <p:nvPr>
            <p:ph type="title"/>
          </p:nvPr>
        </p:nvSpPr>
        <p:spPr>
          <a:xfrm>
            <a:off x="762000" y="5257800"/>
            <a:ext cx="7772400" cy="1143000"/>
          </a:xfrm>
          <a:ln/>
        </p:spPr>
        <p:txBody>
          <a:bodyPr vert="horz" wrap="square" lIns="91440" tIns="45720" rIns="91440" bIns="45720" anchor="ctr"/>
          <a:p>
            <a:pPr eaLnBrk="1" hangingPunct="1"/>
            <a:r>
              <a:rPr lang="en-US" altLang="en-US" sz="2400">
                <a:solidFill>
                  <a:schemeClr val="tx1"/>
                </a:solidFill>
                <a:latin typeface="Times New Roman" panose="02020703060505090304" pitchFamily="-16" charset="0"/>
                <a:ea typeface="AppleGothic" pitchFamily="-16" charset="-127"/>
              </a:rPr>
              <a:t>특사</a:t>
            </a:r>
            <a:r>
              <a:rPr lang="en-US" altLang="en-US" sz="2400">
                <a:solidFill>
                  <a:schemeClr val="tx1"/>
                </a:solidFill>
                <a:latin typeface="Times New Roman" panose="02020703060505090304" pitchFamily="-16" charset="0"/>
                <a:cs typeface="Times New Roman" panose="02020703060505090304" pitchFamily="-16" charset="0"/>
              </a:rPr>
              <a:t> </a:t>
            </a:r>
            <a:r>
              <a:rPr lang="en-US" altLang="en-US" sz="2400">
                <a:solidFill>
                  <a:schemeClr val="tx1"/>
                </a:solidFill>
                <a:latin typeface="Times New Roman" panose="02020703060505090304" pitchFamily="-16" charset="0"/>
                <a:ea typeface="AppleGothic" pitchFamily="-16" charset="-127"/>
              </a:rPr>
              <a:t>출소자들에게</a:t>
            </a:r>
            <a:r>
              <a:rPr lang="en-US" altLang="en-US" sz="2400">
                <a:solidFill>
                  <a:schemeClr val="tx1"/>
                </a:solidFill>
                <a:latin typeface="Times New Roman" panose="02020703060505090304" pitchFamily="-16" charset="0"/>
                <a:cs typeface="Times New Roman" panose="02020703060505090304" pitchFamily="-16" charset="0"/>
              </a:rPr>
              <a:t> </a:t>
            </a:r>
            <a:r>
              <a:rPr lang="en-US" altLang="en-US" sz="2400">
                <a:solidFill>
                  <a:schemeClr val="tx1"/>
                </a:solidFill>
                <a:latin typeface="Times New Roman" panose="02020703060505090304" pitchFamily="-16" charset="0"/>
                <a:ea typeface="AppleGothic" pitchFamily="-16" charset="-127"/>
              </a:rPr>
              <a:t>두부를</a:t>
            </a:r>
            <a:r>
              <a:rPr lang="en-US" altLang="en-US" sz="2400">
                <a:solidFill>
                  <a:schemeClr val="tx1"/>
                </a:solidFill>
                <a:latin typeface="Times New Roman" panose="02020703060505090304" pitchFamily="-16" charset="0"/>
                <a:cs typeface="Times New Roman" panose="02020703060505090304" pitchFamily="-16" charset="0"/>
              </a:rPr>
              <a:t> </a:t>
            </a:r>
            <a:r>
              <a:rPr lang="en-US" altLang="en-US" sz="2400">
                <a:solidFill>
                  <a:schemeClr val="tx1"/>
                </a:solidFill>
                <a:latin typeface="Times New Roman" panose="02020703060505090304" pitchFamily="-16" charset="0"/>
                <a:ea typeface="AppleGothic" pitchFamily="-16" charset="-127"/>
              </a:rPr>
              <a:t>먹이는</a:t>
            </a:r>
            <a:r>
              <a:rPr lang="en-US" altLang="en-US" sz="2400">
                <a:solidFill>
                  <a:schemeClr val="tx1"/>
                </a:solidFill>
                <a:latin typeface="Times New Roman" panose="02020703060505090304" pitchFamily="-16" charset="0"/>
                <a:cs typeface="Times New Roman" panose="02020703060505090304" pitchFamily="-16" charset="0"/>
              </a:rPr>
              <a:t> </a:t>
            </a:r>
            <a:r>
              <a:rPr lang="en-US" altLang="en-US" sz="2400">
                <a:solidFill>
                  <a:schemeClr val="tx1"/>
                </a:solidFill>
                <a:latin typeface="Times New Roman" panose="02020703060505090304" pitchFamily="-16" charset="0"/>
                <a:ea typeface="AppleGothic" pitchFamily="-16" charset="-127"/>
              </a:rPr>
              <a:t>가족</a:t>
            </a:r>
            <a:br>
              <a:rPr lang="en-US" altLang="en-US" sz="2400">
                <a:solidFill>
                  <a:schemeClr val="tx1"/>
                </a:solidFill>
                <a:latin typeface="Times New Roman" panose="02020703060505090304" pitchFamily="-16" charset="0"/>
                <a:ea typeface="AppleGothic" pitchFamily="-16" charset="-127"/>
              </a:rPr>
            </a:br>
            <a:r>
              <a:rPr lang="en-US" altLang="en-US" sz="2400">
                <a:solidFill>
                  <a:schemeClr val="tx1"/>
                </a:solidFill>
                <a:latin typeface="Times New Roman" panose="02020703060505090304" pitchFamily="-16" charset="0"/>
                <a:ea typeface="AppleGothic" pitchFamily="-16" charset="-127"/>
              </a:rPr>
              <a:t>Coming out of jail--eating tofu</a:t>
            </a:r>
            <a:endParaRPr lang="en-US" altLang="en-US">
              <a:solidFill>
                <a:schemeClr val="tx1"/>
              </a:solidFill>
              <a:latin typeface="Times New Roman" panose="02020703060505090304" pitchFamily="-16" charset="0"/>
              <a:ea typeface="Times New Roman" panose="02020703060505090304" pitchFamily="-16" charset="0"/>
            </a:endParaRPr>
          </a:p>
        </p:txBody>
      </p:sp>
      <p:sp>
        <p:nvSpPr>
          <p:cNvPr id="64514" name="Rectangle 3"/>
          <p:cNvSpPr>
            <a:spLocks noGrp="1"/>
          </p:cNvSpPr>
          <p:nvPr>
            <p:ph idx="1"/>
          </p:nvPr>
        </p:nvSpPr>
        <p:spPr>
          <a:ln/>
        </p:spPr>
        <p:txBody>
          <a:bodyPr vert="horz" wrap="square" lIns="91440" tIns="45720" rIns="91440" bIns="45720" anchor="t"/>
          <a:p>
            <a:pPr eaLnBrk="1" hangingPunct="1"/>
            <a:endParaRPr lang="en-US" altLang="en-US">
              <a:latin typeface="Times New Roman" panose="02020703060505090304" pitchFamily="-16" charset="0"/>
              <a:ea typeface="Times New Roman" panose="02020703060505090304" pitchFamily="-16" charset="0"/>
            </a:endParaRPr>
          </a:p>
        </p:txBody>
      </p:sp>
      <p:pic>
        <p:nvPicPr>
          <p:cNvPr id="64515" name="Picture 4"/>
          <p:cNvPicPr>
            <a:picLocks noChangeAspect="1"/>
          </p:cNvPicPr>
          <p:nvPr/>
        </p:nvPicPr>
        <p:blipFill>
          <a:blip r:embed="rId1"/>
          <a:stretch>
            <a:fillRect/>
          </a:stretch>
        </p:blipFill>
        <p:spPr>
          <a:xfrm>
            <a:off x="1828800" y="1066800"/>
            <a:ext cx="5148263" cy="3154363"/>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p:cNvSpPr>
          <p:nvPr>
            <p:ph type="title"/>
          </p:nvPr>
        </p:nvSpPr>
        <p:spPr>
          <a:ln/>
        </p:spPr>
        <p:txBody>
          <a:bodyPr vert="horz" wrap="square" lIns="91440" tIns="45720" rIns="91440" bIns="45720" anchor="ctr"/>
          <a:p>
            <a:pPr eaLnBrk="1" hangingPunct="1"/>
            <a:r>
              <a:rPr lang="en-US" altLang="en-US" b="1">
                <a:latin typeface="Times New Roman" panose="02020703060505090304" pitchFamily="-16" charset="0"/>
                <a:ea typeface="ＭＳ 明朝" panose="02020609040205080304" pitchFamily="-16" charset="-128"/>
              </a:rPr>
              <a:t>Chun’s 12-12 Coup and the Seoul Spring</a:t>
            </a:r>
            <a:br>
              <a:rPr lang="en-US" altLang="en-US" b="1">
                <a:latin typeface="Times New Roman" panose="02020703060505090304" pitchFamily="-16" charset="0"/>
                <a:ea typeface="ＭＳ 明朝" panose="02020609040205080304" pitchFamily="-16" charset="-128"/>
              </a:rPr>
            </a:br>
            <a:endParaRPr lang="en-US" altLang="en-US" b="1">
              <a:latin typeface="Times New Roman" panose="02020703060505090304" pitchFamily="-16" charset="0"/>
              <a:ea typeface="ＭＳ 明朝" panose="02020609040205080304" pitchFamily="-16" charset="-128"/>
            </a:endParaRPr>
          </a:p>
        </p:txBody>
      </p:sp>
      <p:sp>
        <p:nvSpPr>
          <p:cNvPr id="66562" name="Rectangle 3"/>
          <p:cNvSpPr>
            <a:spLocks noGrp="1"/>
          </p:cNvSpPr>
          <p:nvPr>
            <p:ph idx="1"/>
          </p:nvPr>
        </p:nvSpPr>
        <p:spPr>
          <a:ln/>
        </p:spPr>
        <p:txBody>
          <a:bodyPr vert="horz" wrap="square" lIns="91440" tIns="45720" rIns="91440" bIns="45720" anchor="t"/>
          <a:p>
            <a:pPr eaLnBrk="1" hangingPunct="1"/>
            <a:r>
              <a:rPr lang="en-US" altLang="en-US">
                <a:latin typeface="Times New Roman" panose="02020703060505090304" pitchFamily="-16" charset="0"/>
                <a:ea typeface="ＭＳ 明朝" panose="02020609040205080304" pitchFamily="-16" charset="-128"/>
              </a:rPr>
              <a:t>Amid the swirl of events unleashed by the end of the dictatorship, a tiny coterie of 38 army officers under the leadership of Chun Doo Hwan and Roh Tae-woo seized control of the military on December 12, 1979. </a:t>
            </a:r>
            <a:endParaRPr lang="en-US" altLang="en-US">
              <a:latin typeface="Times New Roman" panose="02020703060505090304" pitchFamily="-16" charset="0"/>
              <a:ea typeface="ＭＳ 明朝" panose="02020609040205080304" pitchFamily="-16" charset="-128"/>
            </a:endParaRPr>
          </a:p>
          <a:p>
            <a:pPr eaLnBrk="1" hangingPunct="1"/>
            <a:r>
              <a:rPr lang="en-US" altLang="en-US">
                <a:latin typeface="Times New Roman" panose="02020703060505090304" pitchFamily="-16" charset="0"/>
                <a:ea typeface="ＭＳ 明朝" panose="02020609040205080304" pitchFamily="-16" charset="-128"/>
              </a:rPr>
              <a:t>They arrested dozens of high ROK officers and killed servicemen guarding the ROK headquarters building. </a:t>
            </a:r>
            <a:endParaRPr lang="en-US" altLang="en-US">
              <a:latin typeface="Times New Roman" panose="02020703060505090304" pitchFamily="-16" charset="0"/>
              <a:ea typeface="ＭＳ 明朝" panose="02020609040205080304" pitchFamily="-16"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p:cNvSpPr>
          <p:nvPr>
            <p:ph type="title"/>
          </p:nvPr>
        </p:nvSpPr>
        <p:spPr>
          <a:xfrm>
            <a:off x="685800" y="152400"/>
            <a:ext cx="7772400" cy="1143000"/>
          </a:xfrm>
          <a:ln/>
        </p:spPr>
        <p:txBody>
          <a:bodyPr vert="horz" wrap="square" lIns="91440" tIns="45720" rIns="91440" bIns="45720" anchor="ctr"/>
          <a:p>
            <a:pPr eaLnBrk="1" hangingPunct="1"/>
            <a:r>
              <a:rPr lang="en-US" altLang="en-US"/>
              <a:t>US Involvement</a:t>
            </a:r>
            <a:endParaRPr lang="en-US" altLang="en-US"/>
          </a:p>
        </p:txBody>
      </p:sp>
      <p:sp>
        <p:nvSpPr>
          <p:cNvPr id="68610" name="Rectangle 3"/>
          <p:cNvSpPr>
            <a:spLocks noGrp="1"/>
          </p:cNvSpPr>
          <p:nvPr>
            <p:ph idx="1"/>
          </p:nvPr>
        </p:nvSpPr>
        <p:spPr>
          <a:xfrm>
            <a:off x="685800" y="1447800"/>
            <a:ext cx="7772400" cy="4114800"/>
          </a:xfrm>
          <a:ln/>
        </p:spPr>
        <p:txBody>
          <a:bodyPr vert="horz" wrap="square" lIns="91440" tIns="45720" rIns="91440" bIns="45720" anchor="t"/>
          <a:p>
            <a:pPr eaLnBrk="1" hangingPunct="1">
              <a:lnSpc>
                <a:spcPct val="90000"/>
              </a:lnSpc>
            </a:pPr>
            <a:r>
              <a:rPr lang="en-US" altLang="en-US" sz="2400">
                <a:latin typeface="Times New Roman" panose="02020703060505090304" pitchFamily="-16" charset="0"/>
                <a:ea typeface="ＭＳ 明朝" panose="02020609040205080304" pitchFamily="-16" charset="-128"/>
              </a:rPr>
              <a:t>On May 9, US ambassador William Gleysteen met with Chun in the very same “safe house” where Park had been killed.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In preparation for the meeting, he promised Washington that he would not “in any way suggest that the US government opposes Korean government contingency plans to maintain law and order, if absolutely necessary by reinforcing the police with the army.”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pPr>
            <a:r>
              <a:rPr lang="en-US" altLang="en-US" sz="2400">
                <a:latin typeface="Times New Roman" panose="02020703060505090304" pitchFamily="-16" charset="0"/>
                <a:ea typeface="ＭＳ 明朝" panose="02020609040205080304" pitchFamily="-16" charset="-128"/>
              </a:rPr>
              <a:t>True to his word, Gleysteen reminded Chun that “the government had to be ready to maintain law and order.” </a:t>
            </a:r>
            <a:endParaRPr lang="en-US" altLang="en-US" sz="2400">
              <a:latin typeface="Times New Roman" panose="02020703060505090304" pitchFamily="-16" charset="0"/>
              <a:ea typeface="ＭＳ 明朝" panose="02020609040205080304" pitchFamily="-16" charset="-128"/>
            </a:endParaRPr>
          </a:p>
          <a:p>
            <a:pPr eaLnBrk="1" hangingPunct="1">
              <a:lnSpc>
                <a:spcPct val="90000"/>
              </a:lnSpc>
              <a:buNone/>
            </a:pPr>
            <a:endParaRPr lang="en-US"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2"/>
          <p:cNvSpPr>
            <a:spLocks noGrp="1"/>
          </p:cNvSpPr>
          <p:nvPr>
            <p:ph type="title"/>
          </p:nvPr>
        </p:nvSpPr>
        <p:spPr>
          <a:xfrm>
            <a:off x="685800" y="0"/>
            <a:ext cx="7772400" cy="1143000"/>
          </a:xfrm>
          <a:ln/>
        </p:spPr>
        <p:txBody>
          <a:bodyPr vert="horz" wrap="square" lIns="91440" tIns="45720" rIns="91440" bIns="45720" anchor="ctr"/>
          <a:p>
            <a:pPr eaLnBrk="1" hangingPunct="1"/>
            <a:r>
              <a:rPr lang="en-US" altLang="ko-KR" sz="4000"/>
              <a:t>Gwangju: May 18, 1980</a:t>
            </a:r>
            <a:endParaRPr lang="en-US" altLang="en-US" sz="5400"/>
          </a:p>
        </p:txBody>
      </p:sp>
      <p:sp>
        <p:nvSpPr>
          <p:cNvPr id="70658" name="Rectangle 3"/>
          <p:cNvSpPr>
            <a:spLocks noGrp="1"/>
          </p:cNvSpPr>
          <p:nvPr>
            <p:ph idx="1"/>
          </p:nvPr>
        </p:nvSpPr>
        <p:spPr>
          <a:ln/>
        </p:spPr>
        <p:txBody>
          <a:bodyPr vert="horz" wrap="square" lIns="91440" tIns="45720" rIns="91440" bIns="45720" anchor="t"/>
          <a:p>
            <a:pPr eaLnBrk="1" hangingPunct="1"/>
            <a:endParaRPr lang="en-US" altLang="en-US"/>
          </a:p>
        </p:txBody>
      </p:sp>
      <p:sp>
        <p:nvSpPr>
          <p:cNvPr id="70659" name="Rectangle 3"/>
          <p:cNvSpPr/>
          <p:nvPr/>
        </p:nvSpPr>
        <p:spPr>
          <a:xfrm>
            <a:off x="762000" y="-609600"/>
            <a:ext cx="8382000" cy="2209800"/>
          </a:xfrm>
          <a:prstGeom prst="rect">
            <a:avLst/>
          </a:prstGeom>
          <a:noFill/>
          <a:ln w="9525">
            <a:noFill/>
          </a:ln>
        </p:spPr>
        <p:txBody>
          <a:bodyPr anchor="ct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algn="ctr" eaLnBrk="1" hangingPunct="1">
              <a:buNone/>
            </a:pPr>
            <a:endParaRPr lang="en-US" altLang="ko-KR"/>
          </a:p>
        </p:txBody>
      </p:sp>
      <p:pic>
        <p:nvPicPr>
          <p:cNvPr id="70660" name="Picture 4" descr="045-800515전대정문"/>
          <p:cNvPicPr>
            <a:picLocks noChangeAspect="1"/>
          </p:cNvPicPr>
          <p:nvPr/>
        </p:nvPicPr>
        <p:blipFill>
          <a:blip r:embed="rId1"/>
          <a:stretch>
            <a:fillRect/>
          </a:stretch>
        </p:blipFill>
        <p:spPr>
          <a:xfrm>
            <a:off x="4648200" y="990600"/>
            <a:ext cx="4049713" cy="5638800"/>
          </a:xfrm>
          <a:prstGeom prst="rect">
            <a:avLst/>
          </a:prstGeom>
          <a:noFill/>
          <a:ln w="9525">
            <a:noFill/>
          </a:ln>
        </p:spPr>
      </p:pic>
      <p:sp>
        <p:nvSpPr>
          <p:cNvPr id="70661" name="Text Box 5"/>
          <p:cNvSpPr txBox="1"/>
          <p:nvPr/>
        </p:nvSpPr>
        <p:spPr>
          <a:xfrm>
            <a:off x="457200" y="1800225"/>
            <a:ext cx="3581400" cy="3381375"/>
          </a:xfrm>
          <a:prstGeom prst="rect">
            <a:avLst/>
          </a:prstGeom>
          <a:noFill/>
          <a:ln w="9525">
            <a:noFill/>
          </a:ln>
        </p:spPr>
        <p:txBody>
          <a:bodyPr>
            <a:spAutoFit/>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stStyle>
          <a:p>
            <a:pPr marL="0" lvl="0" indent="0" eaLnBrk="1" hangingPunct="1">
              <a:buNone/>
            </a:pPr>
            <a:r>
              <a:rPr lang="en-US" altLang="ko-KR"/>
              <a:t>Students Broke Through Police Lines at Chonnam National University and Sparked the May 18 Uprising</a:t>
            </a:r>
            <a:endParaRPr lang="en-US" altLang="ko-KR"/>
          </a:p>
          <a:p>
            <a:pPr marL="0" lvl="0" indent="0">
              <a:spcBef>
                <a:spcPct val="0"/>
              </a:spcBef>
              <a:buNone/>
            </a:pPr>
            <a:endParaRPr lang="en-US" altLang="ko-KR"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72706" name="Rectangle 3"/>
          <p:cNvSpPr>
            <a:spLocks noGrp="1"/>
          </p:cNvSpPr>
          <p:nvPr>
            <p:ph idx="1"/>
          </p:nvPr>
        </p:nvSpPr>
        <p:spPr>
          <a:ln/>
        </p:spPr>
        <p:txBody>
          <a:bodyPr vert="horz" wrap="square" lIns="91440" tIns="45720" rIns="91440" bIns="45720" anchor="t"/>
          <a:p>
            <a:pPr eaLnBrk="1" hangingPunct="1"/>
            <a:endParaRPr lang="en-US" altLang="en-US"/>
          </a:p>
        </p:txBody>
      </p:sp>
      <p:pic>
        <p:nvPicPr>
          <p:cNvPr id="72707" name="Picture 4"/>
          <p:cNvPicPr>
            <a:picLocks noChangeAspect="1"/>
          </p:cNvPicPr>
          <p:nvPr/>
        </p:nvPicPr>
        <p:blipFill>
          <a:blip r:embed="rId1"/>
          <a:stretch>
            <a:fillRect/>
          </a:stretch>
        </p:blipFill>
        <p:spPr>
          <a:xfrm>
            <a:off x="0" y="4763"/>
            <a:ext cx="9144000" cy="6853237"/>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9218" name="Rectangle 3"/>
          <p:cNvSpPr>
            <a:spLocks noGrp="1"/>
          </p:cNvSpPr>
          <p:nvPr>
            <p:ph idx="1"/>
          </p:nvPr>
        </p:nvSpPr>
        <p:spPr>
          <a:xfrm>
            <a:off x="0" y="228600"/>
            <a:ext cx="9144000" cy="6248400"/>
          </a:xfrm>
          <a:ln/>
        </p:spPr>
        <p:txBody>
          <a:bodyPr vert="horz" wrap="square" lIns="91440" tIns="45720" rIns="91440" bIns="45720" anchor="t"/>
          <a:p>
            <a:pPr eaLnBrk="1" hangingPunct="1">
              <a:lnSpc>
                <a:spcPct val="90000"/>
              </a:lnSpc>
            </a:pPr>
            <a:r>
              <a:rPr lang="en-US" altLang="en-US" sz="2800">
                <a:latin typeface="Times New Roman" panose="02020703060505090304" pitchFamily="-16" charset="0"/>
                <a:ea typeface="ＭＳ 明朝" panose="02020609040205080304" pitchFamily="-16" charset="-128"/>
              </a:rPr>
              <a:t>In Taegu on February 28, high schools students went into the streets to warn of Rhee’s plot to extend his rule.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In elections on March 15, 1960, Rhee and his cronies shamelessly stuffed ballot boxes; Rhee won more than 90%.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As soon as the election results were announced that evening, 10,000 students led a huge march in Masan on city hall to demand fresh elections.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Police immediately attacked, killing many students.</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Rhee called the protests “Communist inspired.”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 US commanding general Carter Magruder approved Rhee’s request to send in elite Korean marines to quiet the citizenry. Undeterred by the army, similar outbursts occurred in Pohang, Taejon, Suwon, Osan, and Chunju.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r>
              <a:rPr lang="en-US" altLang="en-US" sz="2800">
                <a:latin typeface="Times New Roman" panose="02020703060505090304" pitchFamily="-16" charset="0"/>
                <a:ea typeface="ＭＳ 明朝" panose="02020609040205080304" pitchFamily="-16" charset="-128"/>
              </a:rPr>
              <a:t>Organized groups of professors, journalists, and lawyers made public statements in support of protesting students.</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pPr>
            <a:endParaRPr lang="en-US" altLang="en-US"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11266" name="Rectangle 3"/>
          <p:cNvSpPr>
            <a:spLocks noGrp="1"/>
          </p:cNvSpPr>
          <p:nvPr>
            <p:ph idx="1"/>
          </p:nvPr>
        </p:nvSpPr>
        <p:spPr>
          <a:xfrm>
            <a:off x="304800" y="381000"/>
            <a:ext cx="8153400" cy="5715000"/>
          </a:xfrm>
          <a:ln/>
        </p:spPr>
        <p:txBody>
          <a:bodyPr vert="horz" wrap="square" lIns="91440" tIns="45720" rIns="91440" bIns="45720" anchor="t"/>
          <a:p>
            <a:pPr eaLnBrk="1" hangingPunct="1">
              <a:lnSpc>
                <a:spcPct val="90000"/>
              </a:lnSpc>
              <a:buNone/>
            </a:pPr>
            <a:r>
              <a:rPr lang="en-US" altLang="en-US" sz="2800">
                <a:latin typeface="Times New Roman" panose="02020703060505090304" pitchFamily="-16" charset="0"/>
                <a:ea typeface="ＭＳ 明朝" panose="02020609040205080304" pitchFamily="-16" charset="-128"/>
              </a:rPr>
              <a:t>On April 11, a fisherman discovered the bloated body of 16-year-old Kim Ju-yol’s in the sea near Masan. The young teenager from Namwon, a freshman at a Masan commercial high school, had been hit in the eye by a tear gas canister.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buNone/>
            </a:pPr>
            <a:r>
              <a:rPr lang="en-US" altLang="en-US" sz="2800">
                <a:latin typeface="Times New Roman" panose="02020703060505090304" pitchFamily="-16" charset="0"/>
                <a:ea typeface="ＭＳ 明朝" panose="02020609040205080304" pitchFamily="-16" charset="-128"/>
              </a:rPr>
              <a:t>Police claimed he was a communist, a charge “proven” by papers linking him to North Korea found in his pockets (which many people believed had been planted).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buNone/>
            </a:pPr>
            <a:r>
              <a:rPr lang="en-US" altLang="en-US" sz="2800">
                <a:latin typeface="Times New Roman" panose="02020703060505090304" pitchFamily="-16" charset="0"/>
                <a:ea typeface="ＭＳ 明朝" panose="02020609040205080304" pitchFamily="-16" charset="-128"/>
              </a:rPr>
              <a:t>Both the murder and the cover-up detonated the coming explosion. </a:t>
            </a:r>
            <a:endParaRPr lang="en-US" altLang="en-US" sz="2800">
              <a:latin typeface="Times New Roman" panose="02020703060505090304" pitchFamily="-16" charset="0"/>
              <a:ea typeface="ＭＳ 明朝" panose="02020609040205080304" pitchFamily="-16" charset="-128"/>
            </a:endParaRPr>
          </a:p>
          <a:p>
            <a:pPr eaLnBrk="1" hangingPunct="1">
              <a:lnSpc>
                <a:spcPct val="90000"/>
              </a:lnSpc>
              <a:buNone/>
            </a:pPr>
            <a:r>
              <a:rPr lang="en-US" altLang="en-US" sz="2800">
                <a:latin typeface="Times New Roman" panose="02020703060505090304" pitchFamily="-16" charset="0"/>
                <a:ea typeface="ＭＳ 明朝" panose="02020609040205080304" pitchFamily="-16" charset="-128"/>
              </a:rPr>
              <a:t>Immediately, 40,000 protesters marched. Once again police killed many demonstrators, and Magruder again authorized the use of troops. </a:t>
            </a:r>
            <a:endParaRPr lang="en-US" altLang="en-US" sz="2800">
              <a:latin typeface="Times New Roman" panose="02020703060505090304" pitchFamily="-16" charset="0"/>
              <a:ea typeface="ＭＳ 明朝" panose="02020609040205080304" pitchFamily="-16"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p:cNvSpPr>
          <p:nvPr>
            <p:ph type="title"/>
          </p:nvPr>
        </p:nvSpPr>
        <p:spPr>
          <a:xfrm>
            <a:off x="685800" y="-76200"/>
            <a:ext cx="7772400" cy="1143000"/>
          </a:xfrm>
          <a:ln/>
        </p:spPr>
        <p:txBody>
          <a:bodyPr vert="horz" wrap="square" lIns="91440" tIns="45720" rIns="91440" bIns="45720" anchor="ctr"/>
          <a:p>
            <a:pPr eaLnBrk="1" hangingPunct="1"/>
            <a:r>
              <a:rPr lang="en-US" altLang="en-US"/>
              <a:t>Seoul National University</a:t>
            </a:r>
            <a:endParaRPr lang="en-US" altLang="en-US"/>
          </a:p>
        </p:txBody>
      </p:sp>
      <p:sp>
        <p:nvSpPr>
          <p:cNvPr id="13314" name="Rectangle 3"/>
          <p:cNvSpPr>
            <a:spLocks noGrp="1"/>
          </p:cNvSpPr>
          <p:nvPr>
            <p:ph idx="1"/>
          </p:nvPr>
        </p:nvSpPr>
        <p:spPr>
          <a:xfrm>
            <a:off x="0" y="4876800"/>
            <a:ext cx="9144000" cy="1828800"/>
          </a:xfrm>
          <a:ln/>
        </p:spPr>
        <p:txBody>
          <a:bodyPr vert="horz" wrap="square" lIns="91440" tIns="45720" rIns="91440" bIns="45720" anchor="t"/>
          <a:p>
            <a:pPr eaLnBrk="1" hangingPunct="1">
              <a:lnSpc>
                <a:spcPct val="90000"/>
              </a:lnSpc>
              <a:buNone/>
            </a:pPr>
            <a:r>
              <a:rPr lang="en-US" altLang="en-US" sz="2000">
                <a:latin typeface="Times New Roman" panose="02020703060505090304" pitchFamily="-16" charset="0"/>
                <a:ea typeface="ＭＳ 明朝" panose="02020609040205080304" pitchFamily="-16" charset="-128"/>
              </a:rPr>
              <a:t>	On April 19, tens of thousands of students took to the streets of Seoul. At the presidential palace, the palace guards opened fire, killing at least 20 people in the first volley. Remarkably, students fought back. Small action teams destroyed the headquarters building of Rhee’s Liberal Party as well as that of the Anticommunist Youth League, the editorial offices of the government newspaper, and five police substations</a:t>
            </a:r>
            <a:endParaRPr lang="en-US" altLang="en-US" sz="2000">
              <a:latin typeface="Times New Roman" panose="02020703060505090304" pitchFamily="-16" charset="0"/>
              <a:ea typeface="ＭＳ 明朝" panose="02020609040205080304" pitchFamily="-16" charset="-128"/>
            </a:endParaRPr>
          </a:p>
        </p:txBody>
      </p:sp>
      <p:pic>
        <p:nvPicPr>
          <p:cNvPr id="13315" name="Picture 4" descr="419snu"/>
          <p:cNvPicPr>
            <a:picLocks noChangeAspect="1"/>
          </p:cNvPicPr>
          <p:nvPr/>
        </p:nvPicPr>
        <p:blipFill>
          <a:blip r:embed="rId1"/>
          <a:stretch>
            <a:fillRect/>
          </a:stretch>
        </p:blipFill>
        <p:spPr>
          <a:xfrm>
            <a:off x="1600200" y="914400"/>
            <a:ext cx="5638800" cy="3763963"/>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a:ln/>
        </p:spPr>
        <p:txBody>
          <a:bodyPr vert="horz" wrap="square" lIns="91440" tIns="45720" rIns="91440" bIns="45720" anchor="ctr"/>
          <a:p>
            <a:pPr eaLnBrk="1" hangingPunct="1"/>
            <a:endParaRPr lang="en-US" altLang="en-US"/>
          </a:p>
        </p:txBody>
      </p:sp>
      <p:sp>
        <p:nvSpPr>
          <p:cNvPr id="15362" name="Rectangle 3"/>
          <p:cNvSpPr>
            <a:spLocks noGrp="1"/>
          </p:cNvSpPr>
          <p:nvPr>
            <p:ph idx="1"/>
          </p:nvPr>
        </p:nvSpPr>
        <p:spPr>
          <a:xfrm>
            <a:off x="0" y="4648200"/>
            <a:ext cx="9144000" cy="2286000"/>
          </a:xfrm>
          <a:ln/>
        </p:spPr>
        <p:txBody>
          <a:bodyPr vert="horz" wrap="square" lIns="91440" tIns="45720" rIns="91440" bIns="45720" anchor="t"/>
          <a:p>
            <a:pPr eaLnBrk="1" hangingPunct="1">
              <a:buNone/>
            </a:pPr>
            <a:r>
              <a:rPr lang="en-US" altLang="en-US" sz="2000">
                <a:latin typeface="Times New Roman" panose="02020703060505090304" pitchFamily="-16" charset="0"/>
                <a:ea typeface="ＭＳ 明朝" panose="02020609040205080304" pitchFamily="-16" charset="-128"/>
              </a:rPr>
              <a:t>	Before the violence ended, gunfire on “Bloody Tuesday” had claimed dozens of lives. In Seoul alone, more than one hundred people were killed and over 1000 wounded. Ultimately, martial law was declared, the army was called out, and a 10 p.m. curfew strictly enforced, but the army did not open fire. General Song Yo-chan ordered his troops not to shoot. “We are brothers!” soldiers and students reportedly shouted to each other.</a:t>
            </a:r>
            <a:endParaRPr lang="en-US" altLang="en-US" sz="2000"/>
          </a:p>
        </p:txBody>
      </p:sp>
      <p:pic>
        <p:nvPicPr>
          <p:cNvPr id="15363" name="Picture 4" descr="4"/>
          <p:cNvPicPr>
            <a:picLocks noChangeAspect="1"/>
          </p:cNvPicPr>
          <p:nvPr/>
        </p:nvPicPr>
        <p:blipFill>
          <a:blip r:embed="rId1"/>
          <a:stretch>
            <a:fillRect/>
          </a:stretch>
        </p:blipFill>
        <p:spPr>
          <a:xfrm>
            <a:off x="1524000" y="304800"/>
            <a:ext cx="6351588" cy="41021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2"/>
          <p:cNvSpPr>
            <a:spLocks noGrp="1"/>
          </p:cNvSpPr>
          <p:nvPr>
            <p:ph type="title"/>
          </p:nvPr>
        </p:nvSpPr>
        <p:spPr>
          <a:ln/>
        </p:spPr>
        <p:txBody>
          <a:bodyPr vert="horz" wrap="square" lIns="91440" tIns="45720" rIns="91440" bIns="45720" anchor="ctr"/>
          <a:p>
            <a:pPr eaLnBrk="1" hangingPunct="1"/>
            <a:r>
              <a:rPr lang="en-US" altLang="en-US"/>
              <a:t>-</a:t>
            </a:r>
            <a:endParaRPr lang="en-US" altLang="en-US"/>
          </a:p>
        </p:txBody>
      </p:sp>
      <p:sp>
        <p:nvSpPr>
          <p:cNvPr id="17410" name="Rectangle 3"/>
          <p:cNvSpPr>
            <a:spLocks noGrp="1"/>
          </p:cNvSpPr>
          <p:nvPr>
            <p:ph idx="1"/>
          </p:nvPr>
        </p:nvSpPr>
        <p:spPr>
          <a:xfrm>
            <a:off x="152400" y="5486400"/>
            <a:ext cx="8839200" cy="1066800"/>
          </a:xfrm>
          <a:ln/>
        </p:spPr>
        <p:txBody>
          <a:bodyPr vert="horz" wrap="square" lIns="91440" tIns="45720" rIns="91440" bIns="45720" anchor="t"/>
          <a:p>
            <a:pPr eaLnBrk="1" hangingPunct="1">
              <a:lnSpc>
                <a:spcPct val="90000"/>
              </a:lnSpc>
              <a:buNone/>
            </a:pPr>
            <a:r>
              <a:rPr lang="en-US" altLang="en-US" sz="2000"/>
              <a:t>	On April 26, Rhee resigned and left Korea. </a:t>
            </a:r>
            <a:r>
              <a:rPr lang="en-US" altLang="en-US" sz="2000">
                <a:ea typeface="ＭＳ 明朝" panose="02020609040205080304" pitchFamily="-16" charset="-128"/>
              </a:rPr>
              <a:t>When the dead were identified and totaled, they numbered 186. At least 46 of those people were high school students (7th to 12th grades), and the vast majority of those killed were less than 30 years old. An additional 6000 people had been injured.</a:t>
            </a:r>
            <a:endParaRPr lang="en-US" altLang="en-US" sz="2000"/>
          </a:p>
        </p:txBody>
      </p:sp>
      <p:pic>
        <p:nvPicPr>
          <p:cNvPr id="17411" name="Picture 4" descr="419tank"/>
          <p:cNvPicPr>
            <a:picLocks noChangeAspect="1"/>
          </p:cNvPicPr>
          <p:nvPr/>
        </p:nvPicPr>
        <p:blipFill>
          <a:blip r:embed="rId1"/>
          <a:stretch>
            <a:fillRect/>
          </a:stretch>
        </p:blipFill>
        <p:spPr>
          <a:xfrm>
            <a:off x="1371600" y="228600"/>
            <a:ext cx="6324600" cy="50244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a:ln/>
        </p:spPr>
        <p:txBody>
          <a:bodyPr vert="horz" wrap="square" lIns="91440" tIns="45720" rIns="91440" bIns="45720" anchor="ctr"/>
          <a:p>
            <a:pPr eaLnBrk="1" hangingPunct="1"/>
            <a:r>
              <a:rPr lang="en-US" altLang="en-US"/>
              <a:t>Military Coup</a:t>
            </a:r>
            <a:br>
              <a:rPr lang="en-US" altLang="en-US"/>
            </a:br>
            <a:r>
              <a:rPr lang="en-US" altLang="en-US"/>
              <a:t> Park Chung-hee 1961-1979</a:t>
            </a:r>
            <a:endParaRPr lang="en-US" altLang="en-US"/>
          </a:p>
        </p:txBody>
      </p:sp>
      <p:sp>
        <p:nvSpPr>
          <p:cNvPr id="19458" name="Rectangle 3"/>
          <p:cNvSpPr>
            <a:spLocks noGrp="1"/>
          </p:cNvSpPr>
          <p:nvPr>
            <p:ph idx="1"/>
          </p:nvPr>
        </p:nvSpPr>
        <p:spPr>
          <a:ln/>
        </p:spPr>
        <p:txBody>
          <a:bodyPr vert="horz" wrap="square" lIns="91440" tIns="45720" rIns="91440" bIns="45720" anchor="t"/>
          <a:p>
            <a:pPr eaLnBrk="1" hangingPunct="1"/>
            <a:endParaRPr lang="en-US" altLang="en-US"/>
          </a:p>
        </p:txBody>
      </p:sp>
      <p:pic>
        <p:nvPicPr>
          <p:cNvPr id="19459" name="Picture 5" descr="1961 5 16 park's coup"/>
          <p:cNvPicPr>
            <a:picLocks noChangeAspect="1"/>
          </p:cNvPicPr>
          <p:nvPr/>
        </p:nvPicPr>
        <p:blipFill>
          <a:blip r:embed="rId1"/>
          <a:stretch>
            <a:fillRect/>
          </a:stretch>
        </p:blipFill>
        <p:spPr>
          <a:xfrm>
            <a:off x="1524000" y="2489200"/>
            <a:ext cx="6324600" cy="3619500"/>
          </a:xfrm>
          <a:prstGeom prst="rect">
            <a:avLst/>
          </a:prstGeom>
          <a:noFill/>
          <a:ln w="9525">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2400" b="0" i="0" u="none" strike="noStrike" cap="none" normalizeH="0" baseline="0" smtClean="0">
            <a:ln>
              <a:noFill/>
            </a:ln>
            <a:solidFill>
              <a:schemeClr val="tx1"/>
            </a:solidFill>
            <a:effectLst/>
            <a:latin typeface="Arial" panose="020B0604020202090204" pitchFamily="34" charset="0"/>
            <a:ea typeface="ＭＳ Ｐゴシック" panose="020B0600070205080204"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2400" b="0" i="0" u="none" strike="noStrike" cap="none" normalizeH="0" baseline="0" smtClean="0">
            <a:ln>
              <a:noFill/>
            </a:ln>
            <a:solidFill>
              <a:schemeClr val="tx1"/>
            </a:solidFill>
            <a:effectLst/>
            <a:latin typeface="Arial" panose="020B0604020202090204" pitchFamily="34" charset="0"/>
            <a:ea typeface="ＭＳ Ｐゴシック" panose="020B0600070205080204"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11512</Words>
  <Application>WPS Writer</Application>
  <PresentationFormat>On-screen Show (4:3)</PresentationFormat>
  <Paragraphs>172</Paragraphs>
  <Slides>35</Slides>
  <Notes>81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35</vt:i4>
      </vt:variant>
    </vt:vector>
  </HeadingPairs>
  <TitlesOfParts>
    <vt:vector size="48" baseType="lpstr">
      <vt:lpstr>Arial</vt:lpstr>
      <vt:lpstr>SimSun</vt:lpstr>
      <vt:lpstr>Wingdings</vt:lpstr>
      <vt:lpstr>ＭＳ Ｐゴシック</vt:lpstr>
      <vt:lpstr>Times New Roman</vt:lpstr>
      <vt:lpstr>ＭＳ 明朝</vt:lpstr>
      <vt:lpstr>AppleGothic</vt:lpstr>
      <vt:lpstr>굴림</vt:lpstr>
      <vt:lpstr>Apple SD Gothic Neo</vt:lpstr>
      <vt:lpstr>微软雅黑</vt:lpstr>
      <vt:lpstr>汉仪旗黑</vt:lpstr>
      <vt:lpstr>Arial Unicode MS</vt:lpstr>
      <vt:lpstr>Blank 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Georgy Katsiaficas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Stream of the Global Movement of the People: The Case of South Korea</dc:title>
  <dc:creator>Georgy Katsiaficas</dc:creator>
  <cp:lastModifiedBy>katsiaficasg</cp:lastModifiedBy>
  <cp:revision>80</cp:revision>
  <dcterms:created xsi:type="dcterms:W3CDTF">2022-05-07T20:15:26Z</dcterms:created>
  <dcterms:modified xsi:type="dcterms:W3CDTF">2022-05-07T20:15:26Z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1033-3.1.2.5330</vt:lpwstr>
  </property>
</Properties>
</file>